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3"/>
  </p:notesMasterIdLst>
  <p:handoutMasterIdLst>
    <p:handoutMasterId r:id="rId44"/>
  </p:handoutMasterIdLst>
  <p:sldIdLst>
    <p:sldId id="426" r:id="rId2"/>
    <p:sldId id="420" r:id="rId3"/>
    <p:sldId id="375" r:id="rId4"/>
    <p:sldId id="376" r:id="rId5"/>
    <p:sldId id="380" r:id="rId6"/>
    <p:sldId id="421" r:id="rId7"/>
    <p:sldId id="414" r:id="rId8"/>
    <p:sldId id="415" r:id="rId9"/>
    <p:sldId id="422" r:id="rId10"/>
    <p:sldId id="423" r:id="rId11"/>
    <p:sldId id="384" r:id="rId12"/>
    <p:sldId id="385" r:id="rId13"/>
    <p:sldId id="386" r:id="rId14"/>
    <p:sldId id="387" r:id="rId15"/>
    <p:sldId id="424" r:id="rId16"/>
    <p:sldId id="389" r:id="rId17"/>
    <p:sldId id="416" r:id="rId18"/>
    <p:sldId id="417" r:id="rId19"/>
    <p:sldId id="418" r:id="rId20"/>
    <p:sldId id="390" r:id="rId21"/>
    <p:sldId id="412" r:id="rId22"/>
    <p:sldId id="391" r:id="rId23"/>
    <p:sldId id="392" r:id="rId24"/>
    <p:sldId id="393" r:id="rId25"/>
    <p:sldId id="395" r:id="rId26"/>
    <p:sldId id="396" r:id="rId27"/>
    <p:sldId id="397" r:id="rId28"/>
    <p:sldId id="398" r:id="rId29"/>
    <p:sldId id="399" r:id="rId30"/>
    <p:sldId id="400" r:id="rId31"/>
    <p:sldId id="401" r:id="rId32"/>
    <p:sldId id="403" r:id="rId33"/>
    <p:sldId id="378" r:id="rId34"/>
    <p:sldId id="425" r:id="rId35"/>
    <p:sldId id="406" r:id="rId36"/>
    <p:sldId id="407" r:id="rId37"/>
    <p:sldId id="427" r:id="rId38"/>
    <p:sldId id="408" r:id="rId39"/>
    <p:sldId id="409" r:id="rId40"/>
    <p:sldId id="410" r:id="rId41"/>
    <p:sldId id="411" r:id="rId4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FFDB"/>
    <a:srgbClr val="006600"/>
    <a:srgbClr val="339933"/>
    <a:srgbClr val="EDF8FF"/>
    <a:srgbClr val="FF0000"/>
    <a:srgbClr val="FFFFFF"/>
    <a:srgbClr val="0000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158" autoAdjust="0"/>
    <p:restoredTop sz="98239" autoAdjust="0"/>
  </p:normalViewPr>
  <p:slideViewPr>
    <p:cSldViewPr>
      <p:cViewPr>
        <p:scale>
          <a:sx n="36" d="100"/>
          <a:sy n="36" d="100"/>
        </p:scale>
        <p:origin x="-2538" y="-87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0" d="100"/>
          <a:sy n="60" d="100"/>
        </p:scale>
        <p:origin x="-1734"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90" name="Text Box 6"/>
          <p:cNvSpPr txBox="1">
            <a:spLocks noChangeArrowheads="1"/>
          </p:cNvSpPr>
          <p:nvPr/>
        </p:nvSpPr>
        <p:spPr bwMode="auto">
          <a:xfrm>
            <a:off x="6400800" y="0"/>
            <a:ext cx="609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000">
                <a:latin typeface="Arial" charset="0"/>
              </a:rPr>
              <a:t>1-</a:t>
            </a:r>
            <a:fld id="{EB7543DF-6F62-4353-828F-E9C9B43D6E61}" type="slidenum">
              <a:rPr lang="en-US" sz="1000">
                <a:latin typeface="Arial" charset="0"/>
              </a:rPr>
              <a:pPr eaLnBrk="0" hangingPunct="0">
                <a:spcBef>
                  <a:spcPct val="50000"/>
                </a:spcBef>
              </a:pPr>
              <a:t>‹#›</a:t>
            </a:fld>
            <a:endParaRPr lang="en-US" sz="1000">
              <a:latin typeface="Arial" charset="0"/>
            </a:endParaRPr>
          </a:p>
        </p:txBody>
      </p:sp>
    </p:spTree>
    <p:extLst>
      <p:ext uri="{BB962C8B-B14F-4D97-AF65-F5344CB8AC3E}">
        <p14:creationId xmlns:p14="http://schemas.microsoft.com/office/powerpoint/2010/main" val="3168167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926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926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926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27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3927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4C9B199-EEA2-433C-8405-395D124E4C53}" type="slidenum">
              <a:rPr lang="en-US"/>
              <a:pPr/>
              <a:t>‹#›</a:t>
            </a:fld>
            <a:endParaRPr lang="en-US"/>
          </a:p>
        </p:txBody>
      </p:sp>
    </p:spTree>
    <p:extLst>
      <p:ext uri="{BB962C8B-B14F-4D97-AF65-F5344CB8AC3E}">
        <p14:creationId xmlns:p14="http://schemas.microsoft.com/office/powerpoint/2010/main" val="15678854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EF269-816C-4E4C-B6E6-969615DB38E3}" type="slidenum">
              <a:rPr lang="en-US"/>
              <a:pPr/>
              <a:t>1</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685800" y="4343400"/>
            <a:ext cx="5486400" cy="4114800"/>
          </a:xfrm>
        </p:spPr>
        <p:txBody>
          <a:bodyPr/>
          <a:lstStyle/>
          <a:p>
            <a:r>
              <a:rPr lang="en-US"/>
              <a:t>Fundamental Managerial Accounting Concepts  Fifth Edition</a:t>
            </a:r>
          </a:p>
          <a:p>
            <a:endParaRPr lang="en-US"/>
          </a:p>
          <a:p>
            <a:r>
              <a:rPr lang="en-US"/>
              <a:t>Thomas P. Edmonds, Bor-Yi Tsay, and Phillip R. Olds </a:t>
            </a:r>
          </a:p>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763D8C-1AA0-4F5D-AAF0-3F4EB128FDC3}" type="slidenum">
              <a:rPr lang="en-US"/>
              <a:pPr/>
              <a:t>18</a:t>
            </a:fld>
            <a:endParaRPr lang="en-US"/>
          </a:p>
        </p:txBody>
      </p:sp>
      <p:sp>
        <p:nvSpPr>
          <p:cNvPr id="239618" name="Rectangle 2"/>
          <p:cNvSpPr>
            <a:spLocks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D24BB2-F99C-453B-9715-96A8B0599387}" type="slidenum">
              <a:rPr lang="en-US"/>
              <a:pPr/>
              <a:t>19</a:t>
            </a:fld>
            <a:endParaRPr lang="en-US"/>
          </a:p>
        </p:txBody>
      </p:sp>
      <p:sp>
        <p:nvSpPr>
          <p:cNvPr id="241666" name="Rectangle 2"/>
          <p:cNvSpPr>
            <a:spLocks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F8C50398-EFF3-45D3-9025-16F730C0354B}" type="slidenum">
              <a:rPr lang="en-US"/>
              <a:pPr/>
              <a:t>34</a:t>
            </a:fld>
            <a:endParaRPr lang="en-US"/>
          </a:p>
        </p:txBody>
      </p:sp>
      <p:sp>
        <p:nvSpPr>
          <p:cNvPr id="257026" name="Rectangle 2"/>
          <p:cNvSpPr>
            <a:spLocks noChangeArrowheads="1"/>
          </p:cNvSpPr>
          <p:nvPr/>
        </p:nvSpPr>
        <p:spPr bwMode="auto">
          <a:xfrm>
            <a:off x="388620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7" name="Rectangle 3"/>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8" name="Rectangle 4"/>
          <p:cNvSpPr>
            <a:spLocks noChangeArrowheads="1"/>
          </p:cNvSpP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029" name="Rectangle 5"/>
          <p:cNvSpPr>
            <a:spLocks noChangeArrowheads="1" noTextEdit="1"/>
          </p:cNvSpPr>
          <p:nvPr>
            <p:ph type="sldImg"/>
          </p:nvPr>
        </p:nvSpPr>
        <p:spPr>
          <a:xfrm>
            <a:off x="1152525" y="693738"/>
            <a:ext cx="4554538" cy="3416300"/>
          </a:xfrm>
          <a:ln w="12700" cap="flat">
            <a:solidFill>
              <a:schemeClr val="tx1"/>
            </a:solidFill>
          </a:ln>
          <a:extLst>
            <a:ext uri="{909E8E84-426E-40DD-AFC4-6F175D3DCCD1}">
              <a14:hiddenFill xmlns:a14="http://schemas.microsoft.com/office/drawing/2010/main">
                <a:noFill/>
              </a14:hiddenFill>
            </a:ext>
          </a:extLst>
        </p:spPr>
      </p:sp>
      <p:sp>
        <p:nvSpPr>
          <p:cNvPr id="257030" name="Rectangle 6"/>
          <p:cNvSpPr>
            <a:spLocks noGrp="1" noChangeArrowheads="1"/>
          </p:cNvSpPr>
          <p:nvPr>
            <p:ph type="body" idx="1"/>
          </p:nvPr>
        </p:nvSpPr>
        <p:spPr>
          <a:xfrm>
            <a:off x="914400" y="4341813"/>
            <a:ext cx="5029200" cy="41132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spcBef>
                <a:spcPct val="50000"/>
              </a:spcBef>
            </a:pPr>
            <a:r>
              <a:rPr kumimoji="0" lang="en-US"/>
              <a:t>An organization cannot manage costs.  Instead, it manages the </a:t>
            </a:r>
            <a:r>
              <a:rPr kumimoji="0" lang="en-US">
                <a:solidFill>
                  <a:srgbClr val="FF3300"/>
                </a:solidFill>
              </a:rPr>
              <a:t>activities</a:t>
            </a:r>
            <a:r>
              <a:rPr kumimoji="0" lang="en-US"/>
              <a:t> that cause costs to be incurred.  </a:t>
            </a:r>
            <a:r>
              <a:rPr kumimoji="0" lang="en-US">
                <a:solidFill>
                  <a:srgbClr val="FF3300"/>
                </a:solidFill>
              </a:rPr>
              <a:t>Activities represent the measures an organization takes to accomplish its goals.</a:t>
            </a:r>
            <a:r>
              <a:rPr kumimoji="0" lang="en-US"/>
              <a:t> </a:t>
            </a:r>
          </a:p>
          <a:p>
            <a:pPr>
              <a:spcBef>
                <a:spcPct val="50000"/>
              </a:spcBef>
            </a:pPr>
            <a:endParaRPr kumimoji="0" lang="en-US"/>
          </a:p>
          <a:p>
            <a:pPr>
              <a:spcBef>
                <a:spcPct val="50000"/>
              </a:spcBef>
            </a:pPr>
            <a:r>
              <a:rPr kumimoji="0" lang="en-US"/>
              <a:t>The sequence of activities used to provide products is called a value chain.  A value added activity is any unit of work that contributes to a product’s ability to satisfy customer needs.  Nonvalue added activities are tasks undertaken that do not contribute to a product’s ability to satisfy customer needs.  For example, waiting for the oven to preheat so food can be cooked does not add value.  Most customers value cooked food, but they do not value waiting for it.</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CD01B6-F801-42D8-8D69-BF60F72C97A9}" type="slidenum">
              <a:rPr lang="en-US"/>
              <a:pPr/>
              <a:t>37</a:t>
            </a:fld>
            <a:endParaRPr lang="en-US"/>
          </a:p>
        </p:txBody>
      </p:sp>
      <p:sp>
        <p:nvSpPr>
          <p:cNvPr id="2611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3DB55D43-4A47-4199-A244-99816F984999}" type="slidenum">
              <a:rPr lang="en-US" sz="1200">
                <a:latin typeface="Tahoma" pitchFamily="34" charset="0"/>
              </a:rPr>
              <a:pPr algn="r" eaLnBrk="1" hangingPunct="1"/>
              <a:t>37</a:t>
            </a:fld>
            <a:endParaRPr lang="en-US" sz="1200">
              <a:latin typeface="Tahoma" pitchFamily="34" charset="0"/>
            </a:endParaRPr>
          </a:p>
        </p:txBody>
      </p:sp>
      <p:sp>
        <p:nvSpPr>
          <p:cNvPr id="261123" name="Rectangle 2"/>
          <p:cNvSpPr>
            <a:spLocks noGrp="1" noRot="1" noChangeAspect="1" noChangeArrowheads="1" noTextEdit="1"/>
          </p:cNvSpPr>
          <p:nvPr>
            <p:ph type="sldImg"/>
          </p:nvPr>
        </p:nvSpPr>
        <p:spPr>
          <a:solidFill>
            <a:srgbClr val="FFFFFF"/>
          </a:solidFill>
          <a:ln/>
        </p:spPr>
      </p:sp>
      <p:sp>
        <p:nvSpPr>
          <p:cNvPr id="261124"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a:spcBef>
                <a:spcPct val="50000"/>
              </a:spcBef>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7507F-52E7-4E17-A78F-2CAC7DC64101}" type="slidenum">
              <a:rPr lang="en-US"/>
              <a:pPr/>
              <a:t>2</a:t>
            </a:fld>
            <a:endParaRPr lang="en-US"/>
          </a:p>
        </p:txBody>
      </p:sp>
      <p:sp>
        <p:nvSpPr>
          <p:cNvPr id="245762" name="Rectangle 2"/>
          <p:cNvSpPr>
            <a:spLocks noChangeArrowheads="1" noTextEdit="1"/>
          </p:cNvSpPr>
          <p:nvPr>
            <p:ph type="sldImg"/>
          </p:nvPr>
        </p:nvSpPr>
        <p:spPr>
          <a:ln/>
        </p:spPr>
      </p:sp>
      <p:sp>
        <p:nvSpPr>
          <p:cNvPr id="245763" name="Rectangle 3"/>
          <p:cNvSpPr>
            <a:spLocks noGrp="1" noChangeArrowheads="1"/>
          </p:cNvSpPr>
          <p:nvPr>
            <p:ph type="body" idx="1"/>
          </p:nvPr>
        </p:nvSpPr>
        <p:spPr>
          <a:xfrm>
            <a:off x="685800" y="4343400"/>
            <a:ext cx="5486400" cy="4114800"/>
          </a:xfrm>
        </p:spPr>
        <p:txBody>
          <a:bodyPr/>
          <a:lstStyle/>
          <a:p>
            <a:r>
              <a:rPr lang="en-US"/>
              <a:t>In this course you will learn about the types of accounting information used by those internal in a company.  Much of the information generated by management accounting systems is proprietary information not available to the public.  Since this information is not distributed to the public, it need not be regulated to protect the public interest.  Management accounting is restricted only by the value-added principle.  Management accountants are free to engage in any information gathering and reporting activity so long as the activity adds value in excess of its cost.  </a:t>
            </a:r>
          </a:p>
          <a:p>
            <a:endParaRPr lang="en-US"/>
          </a:p>
          <a:p>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48E7F8BF-880A-40A0-AE9B-24661C0DA67F}" type="slidenum">
              <a:rPr lang="en-US"/>
              <a:pPr/>
              <a:t>6</a:t>
            </a:fld>
            <a:endParaRPr lang="en-US"/>
          </a:p>
        </p:txBody>
      </p:sp>
      <p:sp>
        <p:nvSpPr>
          <p:cNvPr id="247810" name="Rectangle 2"/>
          <p:cNvSpPr>
            <a:spLocks noChangeArrowheads="1"/>
          </p:cNvSpPr>
          <p:nvPr/>
        </p:nvSpPr>
        <p:spPr bwMode="auto">
          <a:xfrm>
            <a:off x="388620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1" name="Rectangle 3"/>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2" name="Rectangle 4"/>
          <p:cNvSpPr>
            <a:spLocks noChangeArrowheads="1"/>
          </p:cNvSpP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7813" name="Rectangle 5"/>
          <p:cNvSpPr>
            <a:spLocks noChangeArrowheads="1" noTextEdit="1"/>
          </p:cNvSpPr>
          <p:nvPr>
            <p:ph type="sldImg"/>
          </p:nvPr>
        </p:nvSpPr>
        <p:spPr>
          <a:xfrm>
            <a:off x="1152525" y="693738"/>
            <a:ext cx="4554538" cy="3416300"/>
          </a:xfrm>
          <a:ln w="12700" cap="flat">
            <a:solidFill>
              <a:schemeClr val="tx1"/>
            </a:solidFill>
          </a:ln>
          <a:extLst>
            <a:ext uri="{909E8E84-426E-40DD-AFC4-6F175D3DCCD1}">
              <a14:hiddenFill xmlns:a14="http://schemas.microsoft.com/office/drawing/2010/main">
                <a:noFill/>
              </a14:hiddenFill>
            </a:ext>
          </a:extLst>
        </p:spPr>
      </p:sp>
      <p:sp>
        <p:nvSpPr>
          <p:cNvPr id="247814" name="Rectangle 6"/>
          <p:cNvSpPr>
            <a:spLocks noGrp="1" noChangeArrowheads="1"/>
          </p:cNvSpPr>
          <p:nvPr>
            <p:ph type="body" idx="1"/>
          </p:nvPr>
        </p:nvSpPr>
        <p:spPr>
          <a:xfrm>
            <a:off x="914400" y="4341813"/>
            <a:ext cx="5029200" cy="41132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Part I</a:t>
            </a:r>
          </a:p>
          <a:p>
            <a:r>
              <a:rPr lang="en-US"/>
              <a:t>The cost of making products includes the cost of materials, labor and other resources (usually called overhead).</a:t>
            </a:r>
          </a:p>
          <a:p>
            <a:endParaRPr lang="en-US"/>
          </a:p>
          <a:p>
            <a:endParaRPr lang="en-US"/>
          </a:p>
          <a:p>
            <a:r>
              <a:rPr lang="en-US"/>
              <a:t>Part II</a:t>
            </a:r>
          </a:p>
          <a:p>
            <a:r>
              <a:rPr lang="en-US"/>
              <a:t>Let’s assume that Tabor Manufacturing Company makes wooden tables.  For Tabor, materials would include the lumber used for the tables.  The labor would be the cost of the carpentry workforce that converts the lumber into tables.  Overhead would include utilities used to help manufacture the tables.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F80FD-8858-4AB1-9CA6-61C1E7C4A528}" type="slidenum">
              <a:rPr lang="en-US"/>
              <a:pPr/>
              <a:t>7</a:t>
            </a:fld>
            <a:endParaRPr lang="en-US"/>
          </a:p>
        </p:txBody>
      </p:sp>
      <p:sp>
        <p:nvSpPr>
          <p:cNvPr id="233474" name="Rectangle 2"/>
          <p:cNvSpPr>
            <a:spLocks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BE0960-E3DD-47B7-8319-1419752BFB04}" type="slidenum">
              <a:rPr lang="en-US"/>
              <a:pPr/>
              <a:t>8</a:t>
            </a:fld>
            <a:endParaRPr lang="en-US"/>
          </a:p>
        </p:txBody>
      </p:sp>
      <p:sp>
        <p:nvSpPr>
          <p:cNvPr id="235522" name="Rectangle 2"/>
          <p:cNvSpPr>
            <a:spLocks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7520F7-F2FB-4589-9739-FC9A6E49C56E}" type="slidenum">
              <a:rPr lang="en-US"/>
              <a:pPr/>
              <a:t>9</a:t>
            </a:fld>
            <a:endParaRPr lang="en-US"/>
          </a:p>
        </p:txBody>
      </p:sp>
      <p:sp>
        <p:nvSpPr>
          <p:cNvPr id="249858" name="Rectangle 2"/>
          <p:cNvSpPr>
            <a:spLocks noChangeArrowheads="1" noTextEdit="1"/>
          </p:cNvSpPr>
          <p:nvPr>
            <p:ph type="sldImg"/>
          </p:nvPr>
        </p:nvSpPr>
        <p:spPr>
          <a:ln/>
        </p:spPr>
      </p:sp>
      <p:sp>
        <p:nvSpPr>
          <p:cNvPr id="249859" name="Rectangle 3"/>
          <p:cNvSpPr>
            <a:spLocks noGrp="1" noChangeArrowheads="1"/>
          </p:cNvSpPr>
          <p:nvPr>
            <p:ph type="body" idx="1"/>
          </p:nvPr>
        </p:nvSpPr>
        <p:spPr>
          <a:xfrm>
            <a:off x="685800" y="4343400"/>
            <a:ext cx="5486400" cy="4114800"/>
          </a:xfrm>
        </p:spPr>
        <p:txBody>
          <a:bodyPr/>
          <a:lstStyle/>
          <a:p>
            <a:r>
              <a:rPr lang="en-US"/>
              <a:t>This exhibit illustrates how cash is transformed into inventory.  As you can see from this example, the one thousand dollars in cash is used to buy lumber, pay for labor, and pay for overhead costs.  Ultimately, it is converted into one thousand dollars worth of tables.  The cost of the tables is held in an asset account called Finished Goods.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5D2BFFE7-6C62-4D4F-97CB-EBCFCB22DDEE}" type="slidenum">
              <a:rPr lang="en-US"/>
              <a:pPr/>
              <a:t>10</a:t>
            </a:fld>
            <a:endParaRPr lang="en-US"/>
          </a:p>
        </p:txBody>
      </p:sp>
      <p:sp>
        <p:nvSpPr>
          <p:cNvPr id="251906" name="Rectangle 2"/>
          <p:cNvSpPr>
            <a:spLocks noChangeArrowheads="1"/>
          </p:cNvSpPr>
          <p:nvPr/>
        </p:nvSpPr>
        <p:spPr bwMode="auto">
          <a:xfrm>
            <a:off x="388620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07" name="Rectangle 3"/>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08" name="Rectangle 4"/>
          <p:cNvSpPr>
            <a:spLocks noChangeArrowheads="1"/>
          </p:cNvSpP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09" name="Rectangle 5"/>
          <p:cNvSpPr>
            <a:spLocks noChangeArrowheads="1" noTextEdit="1"/>
          </p:cNvSpPr>
          <p:nvPr>
            <p:ph type="sldImg"/>
          </p:nvPr>
        </p:nvSpPr>
        <p:spPr>
          <a:xfrm>
            <a:off x="1152525" y="693738"/>
            <a:ext cx="4554538" cy="3416300"/>
          </a:xfrm>
          <a:ln w="12700" cap="flat">
            <a:solidFill>
              <a:schemeClr val="tx1"/>
            </a:solidFill>
          </a:ln>
          <a:extLst>
            <a:ext uri="{909E8E84-426E-40DD-AFC4-6F175D3DCCD1}">
              <a14:hiddenFill xmlns:a14="http://schemas.microsoft.com/office/drawing/2010/main">
                <a:noFill/>
              </a14:hiddenFill>
            </a:ext>
          </a:extLst>
        </p:spPr>
      </p:sp>
      <p:sp>
        <p:nvSpPr>
          <p:cNvPr id="251910" name="Rectangle 6"/>
          <p:cNvSpPr>
            <a:spLocks noGrp="1" noChangeArrowheads="1"/>
          </p:cNvSpPr>
          <p:nvPr>
            <p:ph type="body" idx="1"/>
          </p:nvPr>
        </p:nvSpPr>
        <p:spPr>
          <a:xfrm>
            <a:off x="914400" y="4341813"/>
            <a:ext cx="5029200" cy="4113212"/>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Part I</a:t>
            </a:r>
          </a:p>
          <a:p>
            <a:r>
              <a:rPr lang="en-US"/>
              <a:t>How much did each table cost?  The average cost per unit is calculated as the total cost divided by the number of units. </a:t>
            </a:r>
          </a:p>
          <a:p>
            <a:endParaRPr lang="en-US"/>
          </a:p>
          <a:p>
            <a:r>
              <a:rPr lang="en-US"/>
              <a:t>Part II</a:t>
            </a:r>
          </a:p>
          <a:p>
            <a:r>
              <a:rPr lang="en-US"/>
              <a:t>For our Tabor Manufacturing Company, the average cost per unit for the tables is two hundred fifty dollars.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DFD-6179-4A1A-B1F6-BBA77084EDA6}" type="slidenum">
              <a:rPr lang="en-US"/>
              <a:pPr/>
              <a:t>15</a:t>
            </a:fld>
            <a:endParaRPr lang="en-US"/>
          </a:p>
        </p:txBody>
      </p:sp>
      <p:sp>
        <p:nvSpPr>
          <p:cNvPr id="253954" name="Rectangle 2"/>
          <p:cNvSpPr>
            <a:spLocks noChangeArrowheads="1" noTextEdit="1"/>
          </p:cNvSpPr>
          <p:nvPr>
            <p:ph type="sldImg"/>
          </p:nvPr>
        </p:nvSpPr>
        <p:spPr>
          <a:ln/>
        </p:spPr>
      </p:sp>
      <p:sp>
        <p:nvSpPr>
          <p:cNvPr id="253955" name="Rectangle 3"/>
          <p:cNvSpPr>
            <a:spLocks noGrp="1" noChangeArrowheads="1"/>
          </p:cNvSpPr>
          <p:nvPr>
            <p:ph type="body" idx="1"/>
          </p:nvPr>
        </p:nvSpPr>
        <p:spPr>
          <a:xfrm>
            <a:off x="685800" y="4343400"/>
            <a:ext cx="5486400" cy="4114800"/>
          </a:xfrm>
        </p:spPr>
        <p:txBody>
          <a:bodyPr/>
          <a:lstStyle/>
          <a:p>
            <a:r>
              <a:rPr lang="en-US"/>
              <a:t>Here is a summary of Patillo Manufacturing’s total product cost.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CDDD4-2EE5-4317-B443-52366CAADF44}" type="slidenum">
              <a:rPr lang="en-US"/>
              <a:pPr/>
              <a:t>17</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8243" name="Rectangle 3"/>
          <p:cNvSpPr>
            <a:spLocks noChangeArrowheads="1"/>
          </p:cNvSpPr>
          <p:nvPr/>
        </p:nvSpPr>
        <p:spPr bwMode="auto">
          <a:xfrm>
            <a:off x="1098550" y="784225"/>
            <a:ext cx="7580313" cy="14859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8244" name="Group 4"/>
          <p:cNvGrpSpPr>
            <a:grpSpLocks/>
          </p:cNvGrpSpPr>
          <p:nvPr/>
        </p:nvGrpSpPr>
        <p:grpSpPr bwMode="auto">
          <a:xfrm>
            <a:off x="0" y="68263"/>
            <a:ext cx="990600" cy="6713537"/>
            <a:chOff x="0" y="43"/>
            <a:chExt cx="624" cy="4229"/>
          </a:xfrm>
        </p:grpSpPr>
        <p:sp>
          <p:nvSpPr>
            <p:cNvPr id="138245" name="Line 5"/>
            <p:cNvSpPr>
              <a:spLocks noChangeShapeType="1"/>
            </p:cNvSpPr>
            <p:nvPr userDrawn="1"/>
          </p:nvSpPr>
          <p:spPr bwMode="auto">
            <a:xfrm>
              <a:off x="0" y="420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6" name="Line 6"/>
            <p:cNvSpPr>
              <a:spLocks noChangeShapeType="1"/>
            </p:cNvSpPr>
            <p:nvPr userDrawn="1"/>
          </p:nvSpPr>
          <p:spPr bwMode="auto">
            <a:xfrm>
              <a:off x="0" y="42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7" name="Line 7"/>
            <p:cNvSpPr>
              <a:spLocks noChangeShapeType="1"/>
            </p:cNvSpPr>
            <p:nvPr userDrawn="1"/>
          </p:nvSpPr>
          <p:spPr bwMode="auto">
            <a:xfrm>
              <a:off x="0" y="427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8" name="Line 8"/>
            <p:cNvSpPr>
              <a:spLocks noChangeShapeType="1"/>
            </p:cNvSpPr>
            <p:nvPr userDrawn="1"/>
          </p:nvSpPr>
          <p:spPr bwMode="auto">
            <a:xfrm>
              <a:off x="0" y="4113"/>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9" name="Line 9"/>
            <p:cNvSpPr>
              <a:spLocks noChangeShapeType="1"/>
            </p:cNvSpPr>
            <p:nvPr userDrawn="1"/>
          </p:nvSpPr>
          <p:spPr bwMode="auto">
            <a:xfrm>
              <a:off x="0" y="406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0" name="Line 10"/>
            <p:cNvSpPr>
              <a:spLocks noChangeShapeType="1"/>
            </p:cNvSpPr>
            <p:nvPr userDrawn="1"/>
          </p:nvSpPr>
          <p:spPr bwMode="auto">
            <a:xfrm>
              <a:off x="0" y="41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1" name="Line 11"/>
            <p:cNvSpPr>
              <a:spLocks noChangeShapeType="1"/>
            </p:cNvSpPr>
            <p:nvPr userDrawn="1"/>
          </p:nvSpPr>
          <p:spPr bwMode="auto">
            <a:xfrm>
              <a:off x="0" y="366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2" name="Line 12"/>
            <p:cNvSpPr>
              <a:spLocks noChangeShapeType="1"/>
            </p:cNvSpPr>
            <p:nvPr userDrawn="1"/>
          </p:nvSpPr>
          <p:spPr bwMode="auto">
            <a:xfrm>
              <a:off x="0" y="363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3" name="Line 13"/>
            <p:cNvSpPr>
              <a:spLocks noChangeShapeType="1"/>
            </p:cNvSpPr>
            <p:nvPr userDrawn="1"/>
          </p:nvSpPr>
          <p:spPr bwMode="auto">
            <a:xfrm>
              <a:off x="0" y="402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4" name="Line 14"/>
            <p:cNvSpPr>
              <a:spLocks noChangeShapeType="1"/>
            </p:cNvSpPr>
            <p:nvPr userDrawn="1"/>
          </p:nvSpPr>
          <p:spPr bwMode="auto">
            <a:xfrm>
              <a:off x="0" y="389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5" name="Line 15"/>
            <p:cNvSpPr>
              <a:spLocks noChangeShapeType="1"/>
            </p:cNvSpPr>
            <p:nvPr userDrawn="1"/>
          </p:nvSpPr>
          <p:spPr bwMode="auto">
            <a:xfrm>
              <a:off x="0" y="381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6" name="Line 16"/>
            <p:cNvSpPr>
              <a:spLocks noChangeShapeType="1"/>
            </p:cNvSpPr>
            <p:nvPr userDrawn="1"/>
          </p:nvSpPr>
          <p:spPr bwMode="auto">
            <a:xfrm>
              <a:off x="0" y="399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7" name="Line 17"/>
            <p:cNvSpPr>
              <a:spLocks noChangeShapeType="1"/>
            </p:cNvSpPr>
            <p:nvPr userDrawn="1"/>
          </p:nvSpPr>
          <p:spPr bwMode="auto">
            <a:xfrm>
              <a:off x="0" y="368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8" name="Line 18"/>
            <p:cNvSpPr>
              <a:spLocks noChangeShapeType="1"/>
            </p:cNvSpPr>
            <p:nvPr userDrawn="1"/>
          </p:nvSpPr>
          <p:spPr bwMode="auto">
            <a:xfrm>
              <a:off x="0" y="374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59" name="Line 19"/>
            <p:cNvSpPr>
              <a:spLocks noChangeShapeType="1"/>
            </p:cNvSpPr>
            <p:nvPr userDrawn="1"/>
          </p:nvSpPr>
          <p:spPr bwMode="auto">
            <a:xfrm>
              <a:off x="0" y="39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Line 20"/>
            <p:cNvSpPr>
              <a:spLocks noChangeShapeType="1"/>
            </p:cNvSpPr>
            <p:nvPr userDrawn="1"/>
          </p:nvSpPr>
          <p:spPr bwMode="auto">
            <a:xfrm>
              <a:off x="0" y="39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1" name="Line 21"/>
            <p:cNvSpPr>
              <a:spLocks noChangeShapeType="1"/>
            </p:cNvSpPr>
            <p:nvPr userDrawn="1"/>
          </p:nvSpPr>
          <p:spPr bwMode="auto">
            <a:xfrm>
              <a:off x="0" y="351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2" name="Line 22"/>
            <p:cNvSpPr>
              <a:spLocks noChangeShapeType="1"/>
            </p:cNvSpPr>
            <p:nvPr userDrawn="1"/>
          </p:nvSpPr>
          <p:spPr bwMode="auto">
            <a:xfrm>
              <a:off x="0" y="35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Line 23"/>
            <p:cNvSpPr>
              <a:spLocks noChangeShapeType="1"/>
            </p:cNvSpPr>
            <p:nvPr userDrawn="1"/>
          </p:nvSpPr>
          <p:spPr bwMode="auto">
            <a:xfrm>
              <a:off x="0" y="357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4" name="Line 24"/>
            <p:cNvSpPr>
              <a:spLocks noChangeShapeType="1"/>
            </p:cNvSpPr>
            <p:nvPr userDrawn="1"/>
          </p:nvSpPr>
          <p:spPr bwMode="auto">
            <a:xfrm>
              <a:off x="0" y="342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5" name="Line 25"/>
            <p:cNvSpPr>
              <a:spLocks noChangeShapeType="1"/>
            </p:cNvSpPr>
            <p:nvPr userDrawn="1"/>
          </p:nvSpPr>
          <p:spPr bwMode="auto">
            <a:xfrm>
              <a:off x="0" y="337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Line 26"/>
            <p:cNvSpPr>
              <a:spLocks noChangeShapeType="1"/>
            </p:cNvSpPr>
            <p:nvPr userDrawn="1"/>
          </p:nvSpPr>
          <p:spPr bwMode="auto">
            <a:xfrm>
              <a:off x="0" y="346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Line 27"/>
            <p:cNvSpPr>
              <a:spLocks noChangeShapeType="1"/>
            </p:cNvSpPr>
            <p:nvPr userDrawn="1"/>
          </p:nvSpPr>
          <p:spPr bwMode="auto">
            <a:xfrm>
              <a:off x="0" y="297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8" name="Line 28"/>
            <p:cNvSpPr>
              <a:spLocks noChangeShapeType="1"/>
            </p:cNvSpPr>
            <p:nvPr userDrawn="1"/>
          </p:nvSpPr>
          <p:spPr bwMode="auto">
            <a:xfrm>
              <a:off x="0" y="294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Line 29"/>
            <p:cNvSpPr>
              <a:spLocks noChangeShapeType="1"/>
            </p:cNvSpPr>
            <p:nvPr userDrawn="1"/>
          </p:nvSpPr>
          <p:spPr bwMode="auto">
            <a:xfrm>
              <a:off x="0" y="332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0" name="Line 30"/>
            <p:cNvSpPr>
              <a:spLocks noChangeShapeType="1"/>
            </p:cNvSpPr>
            <p:nvPr userDrawn="1"/>
          </p:nvSpPr>
          <p:spPr bwMode="auto">
            <a:xfrm>
              <a:off x="0" y="320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1" name="Line 31"/>
            <p:cNvSpPr>
              <a:spLocks noChangeShapeType="1"/>
            </p:cNvSpPr>
            <p:nvPr userDrawn="1"/>
          </p:nvSpPr>
          <p:spPr bwMode="auto">
            <a:xfrm>
              <a:off x="0" y="312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Line 32"/>
            <p:cNvSpPr>
              <a:spLocks noChangeShapeType="1"/>
            </p:cNvSpPr>
            <p:nvPr userDrawn="1"/>
          </p:nvSpPr>
          <p:spPr bwMode="auto">
            <a:xfrm>
              <a:off x="0" y="330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Line 33"/>
            <p:cNvSpPr>
              <a:spLocks noChangeShapeType="1"/>
            </p:cNvSpPr>
            <p:nvPr userDrawn="1"/>
          </p:nvSpPr>
          <p:spPr bwMode="auto">
            <a:xfrm>
              <a:off x="0" y="299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Line 34"/>
            <p:cNvSpPr>
              <a:spLocks noChangeShapeType="1"/>
            </p:cNvSpPr>
            <p:nvPr userDrawn="1"/>
          </p:nvSpPr>
          <p:spPr bwMode="auto">
            <a:xfrm>
              <a:off x="0" y="304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Line 35"/>
            <p:cNvSpPr>
              <a:spLocks noChangeShapeType="1"/>
            </p:cNvSpPr>
            <p:nvPr userDrawn="1"/>
          </p:nvSpPr>
          <p:spPr bwMode="auto">
            <a:xfrm>
              <a:off x="0" y="324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Line 36"/>
            <p:cNvSpPr>
              <a:spLocks noChangeShapeType="1"/>
            </p:cNvSpPr>
            <p:nvPr userDrawn="1"/>
          </p:nvSpPr>
          <p:spPr bwMode="auto">
            <a:xfrm>
              <a:off x="0" y="322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Line 37"/>
            <p:cNvSpPr>
              <a:spLocks noChangeShapeType="1"/>
            </p:cNvSpPr>
            <p:nvPr userDrawn="1"/>
          </p:nvSpPr>
          <p:spPr bwMode="auto">
            <a:xfrm>
              <a:off x="0" y="283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Line 38"/>
            <p:cNvSpPr>
              <a:spLocks noChangeShapeType="1"/>
            </p:cNvSpPr>
            <p:nvPr userDrawn="1"/>
          </p:nvSpPr>
          <p:spPr bwMode="auto">
            <a:xfrm>
              <a:off x="0" y="275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Line 39"/>
            <p:cNvSpPr>
              <a:spLocks noChangeShapeType="1"/>
            </p:cNvSpPr>
            <p:nvPr userDrawn="1"/>
          </p:nvSpPr>
          <p:spPr bwMode="auto">
            <a:xfrm>
              <a:off x="0" y="267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0" name="Line 40"/>
            <p:cNvSpPr>
              <a:spLocks noChangeShapeType="1"/>
            </p:cNvSpPr>
            <p:nvPr userDrawn="1"/>
          </p:nvSpPr>
          <p:spPr bwMode="auto">
            <a:xfrm>
              <a:off x="0" y="287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Line 41"/>
            <p:cNvSpPr>
              <a:spLocks noChangeShapeType="1"/>
            </p:cNvSpPr>
            <p:nvPr userDrawn="1"/>
          </p:nvSpPr>
          <p:spPr bwMode="auto">
            <a:xfrm>
              <a:off x="0" y="285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Line 42"/>
            <p:cNvSpPr>
              <a:spLocks noChangeShapeType="1"/>
            </p:cNvSpPr>
            <p:nvPr userDrawn="1"/>
          </p:nvSpPr>
          <p:spPr bwMode="auto">
            <a:xfrm>
              <a:off x="0" y="2554"/>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3" name="Line 43"/>
            <p:cNvSpPr>
              <a:spLocks noChangeShapeType="1"/>
            </p:cNvSpPr>
            <p:nvPr userDrawn="1"/>
          </p:nvSpPr>
          <p:spPr bwMode="auto">
            <a:xfrm>
              <a:off x="0" y="2590"/>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Line 44"/>
            <p:cNvSpPr>
              <a:spLocks noChangeShapeType="1"/>
            </p:cNvSpPr>
            <p:nvPr userDrawn="1"/>
          </p:nvSpPr>
          <p:spPr bwMode="auto">
            <a:xfrm>
              <a:off x="0" y="2623"/>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Line 45"/>
            <p:cNvSpPr>
              <a:spLocks noChangeShapeType="1"/>
            </p:cNvSpPr>
            <p:nvPr userDrawn="1"/>
          </p:nvSpPr>
          <p:spPr bwMode="auto">
            <a:xfrm>
              <a:off x="0" y="246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Line 46"/>
            <p:cNvSpPr>
              <a:spLocks noChangeShapeType="1"/>
            </p:cNvSpPr>
            <p:nvPr userDrawn="1"/>
          </p:nvSpPr>
          <p:spPr bwMode="auto">
            <a:xfrm>
              <a:off x="0" y="241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Line 47"/>
            <p:cNvSpPr>
              <a:spLocks noChangeShapeType="1"/>
            </p:cNvSpPr>
            <p:nvPr userDrawn="1"/>
          </p:nvSpPr>
          <p:spPr bwMode="auto">
            <a:xfrm>
              <a:off x="0" y="250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8" name="Line 48"/>
            <p:cNvSpPr>
              <a:spLocks noChangeShapeType="1"/>
            </p:cNvSpPr>
            <p:nvPr userDrawn="1"/>
          </p:nvSpPr>
          <p:spPr bwMode="auto">
            <a:xfrm>
              <a:off x="0" y="237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9" name="Line 49"/>
            <p:cNvSpPr>
              <a:spLocks noChangeShapeType="1"/>
            </p:cNvSpPr>
            <p:nvPr userDrawn="1"/>
          </p:nvSpPr>
          <p:spPr bwMode="auto">
            <a:xfrm>
              <a:off x="0" y="2245"/>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Line 50"/>
            <p:cNvSpPr>
              <a:spLocks noChangeShapeType="1"/>
            </p:cNvSpPr>
            <p:nvPr userDrawn="1"/>
          </p:nvSpPr>
          <p:spPr bwMode="auto">
            <a:xfrm>
              <a:off x="0" y="235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1" name="Line 51"/>
            <p:cNvSpPr>
              <a:spLocks noChangeShapeType="1"/>
            </p:cNvSpPr>
            <p:nvPr userDrawn="1"/>
          </p:nvSpPr>
          <p:spPr bwMode="auto">
            <a:xfrm>
              <a:off x="0" y="2290"/>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2" name="Line 52"/>
            <p:cNvSpPr>
              <a:spLocks noChangeShapeType="1"/>
            </p:cNvSpPr>
            <p:nvPr userDrawn="1"/>
          </p:nvSpPr>
          <p:spPr bwMode="auto">
            <a:xfrm>
              <a:off x="0" y="2269"/>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Line 53"/>
            <p:cNvSpPr>
              <a:spLocks noChangeShapeType="1"/>
            </p:cNvSpPr>
            <p:nvPr userDrawn="1"/>
          </p:nvSpPr>
          <p:spPr bwMode="auto">
            <a:xfrm>
              <a:off x="0" y="213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4" name="Line 54"/>
            <p:cNvSpPr>
              <a:spLocks noChangeShapeType="1"/>
            </p:cNvSpPr>
            <p:nvPr userDrawn="1"/>
          </p:nvSpPr>
          <p:spPr bwMode="auto">
            <a:xfrm>
              <a:off x="0" y="21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5" name="Line 55"/>
            <p:cNvSpPr>
              <a:spLocks noChangeShapeType="1"/>
            </p:cNvSpPr>
            <p:nvPr userDrawn="1"/>
          </p:nvSpPr>
          <p:spPr bwMode="auto">
            <a:xfrm>
              <a:off x="0" y="219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Line 56"/>
            <p:cNvSpPr>
              <a:spLocks noChangeShapeType="1"/>
            </p:cNvSpPr>
            <p:nvPr userDrawn="1"/>
          </p:nvSpPr>
          <p:spPr bwMode="auto">
            <a:xfrm>
              <a:off x="0" y="204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7" name="Line 57"/>
            <p:cNvSpPr>
              <a:spLocks noChangeShapeType="1"/>
            </p:cNvSpPr>
            <p:nvPr userDrawn="1"/>
          </p:nvSpPr>
          <p:spPr bwMode="auto">
            <a:xfrm>
              <a:off x="0" y="1992"/>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8" name="Line 58"/>
            <p:cNvSpPr>
              <a:spLocks noChangeShapeType="1"/>
            </p:cNvSpPr>
            <p:nvPr userDrawn="1"/>
          </p:nvSpPr>
          <p:spPr bwMode="auto">
            <a:xfrm>
              <a:off x="0" y="208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9" name="Line 59"/>
            <p:cNvSpPr>
              <a:spLocks noChangeShapeType="1"/>
            </p:cNvSpPr>
            <p:nvPr userDrawn="1"/>
          </p:nvSpPr>
          <p:spPr bwMode="auto">
            <a:xfrm>
              <a:off x="0" y="1593"/>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0" name="Line 60"/>
            <p:cNvSpPr>
              <a:spLocks noChangeShapeType="1"/>
            </p:cNvSpPr>
            <p:nvPr userDrawn="1"/>
          </p:nvSpPr>
          <p:spPr bwMode="auto">
            <a:xfrm>
              <a:off x="0" y="156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1" name="Line 61"/>
            <p:cNvSpPr>
              <a:spLocks noChangeShapeType="1"/>
            </p:cNvSpPr>
            <p:nvPr userDrawn="1"/>
          </p:nvSpPr>
          <p:spPr bwMode="auto">
            <a:xfrm>
              <a:off x="0" y="194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2" name="Line 62"/>
            <p:cNvSpPr>
              <a:spLocks noChangeShapeType="1"/>
            </p:cNvSpPr>
            <p:nvPr userDrawn="1"/>
          </p:nvSpPr>
          <p:spPr bwMode="auto">
            <a:xfrm>
              <a:off x="0" y="1821"/>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3" name="Line 63"/>
            <p:cNvSpPr>
              <a:spLocks noChangeShapeType="1"/>
            </p:cNvSpPr>
            <p:nvPr userDrawn="1"/>
          </p:nvSpPr>
          <p:spPr bwMode="auto">
            <a:xfrm>
              <a:off x="0" y="1740"/>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4" name="Line 64"/>
            <p:cNvSpPr>
              <a:spLocks noChangeShapeType="1"/>
            </p:cNvSpPr>
            <p:nvPr userDrawn="1"/>
          </p:nvSpPr>
          <p:spPr bwMode="auto">
            <a:xfrm>
              <a:off x="0" y="192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Line 65"/>
            <p:cNvSpPr>
              <a:spLocks noChangeShapeType="1"/>
            </p:cNvSpPr>
            <p:nvPr userDrawn="1"/>
          </p:nvSpPr>
          <p:spPr bwMode="auto">
            <a:xfrm>
              <a:off x="0" y="161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6" name="Line 66"/>
            <p:cNvSpPr>
              <a:spLocks noChangeShapeType="1"/>
            </p:cNvSpPr>
            <p:nvPr userDrawn="1"/>
          </p:nvSpPr>
          <p:spPr bwMode="auto">
            <a:xfrm>
              <a:off x="0" y="166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Line 67"/>
            <p:cNvSpPr>
              <a:spLocks noChangeShapeType="1"/>
            </p:cNvSpPr>
            <p:nvPr userDrawn="1"/>
          </p:nvSpPr>
          <p:spPr bwMode="auto">
            <a:xfrm>
              <a:off x="0" y="186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8" name="Line 68"/>
            <p:cNvSpPr>
              <a:spLocks noChangeShapeType="1"/>
            </p:cNvSpPr>
            <p:nvPr userDrawn="1"/>
          </p:nvSpPr>
          <p:spPr bwMode="auto">
            <a:xfrm>
              <a:off x="0" y="1845"/>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9" name="Line 69"/>
            <p:cNvSpPr>
              <a:spLocks noChangeShapeType="1"/>
            </p:cNvSpPr>
            <p:nvPr userDrawn="1"/>
          </p:nvSpPr>
          <p:spPr bwMode="auto">
            <a:xfrm>
              <a:off x="0" y="1437"/>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0" name="Line 70"/>
            <p:cNvSpPr>
              <a:spLocks noChangeShapeType="1"/>
            </p:cNvSpPr>
            <p:nvPr userDrawn="1"/>
          </p:nvSpPr>
          <p:spPr bwMode="auto">
            <a:xfrm>
              <a:off x="0" y="147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1" name="Line 71"/>
            <p:cNvSpPr>
              <a:spLocks noChangeShapeType="1"/>
            </p:cNvSpPr>
            <p:nvPr userDrawn="1"/>
          </p:nvSpPr>
          <p:spPr bwMode="auto">
            <a:xfrm>
              <a:off x="0" y="1506"/>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Line 72"/>
            <p:cNvSpPr>
              <a:spLocks noChangeShapeType="1"/>
            </p:cNvSpPr>
            <p:nvPr userDrawn="1"/>
          </p:nvSpPr>
          <p:spPr bwMode="auto">
            <a:xfrm>
              <a:off x="0" y="1347"/>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3" name="Line 73"/>
            <p:cNvSpPr>
              <a:spLocks noChangeShapeType="1"/>
            </p:cNvSpPr>
            <p:nvPr userDrawn="1"/>
          </p:nvSpPr>
          <p:spPr bwMode="auto">
            <a:xfrm>
              <a:off x="0" y="1392"/>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4" name="Line 74"/>
            <p:cNvSpPr>
              <a:spLocks noChangeShapeType="1"/>
            </p:cNvSpPr>
            <p:nvPr userDrawn="1"/>
          </p:nvSpPr>
          <p:spPr bwMode="auto">
            <a:xfrm>
              <a:off x="0" y="1016"/>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Line 75"/>
            <p:cNvSpPr>
              <a:spLocks noChangeShapeType="1"/>
            </p:cNvSpPr>
            <p:nvPr userDrawn="1"/>
          </p:nvSpPr>
          <p:spPr bwMode="auto">
            <a:xfrm>
              <a:off x="0" y="989"/>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6" name="Line 76"/>
            <p:cNvSpPr>
              <a:spLocks noChangeShapeType="1"/>
            </p:cNvSpPr>
            <p:nvPr userDrawn="1"/>
          </p:nvSpPr>
          <p:spPr bwMode="auto">
            <a:xfrm>
              <a:off x="0" y="1244"/>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7" name="Line 77"/>
            <p:cNvSpPr>
              <a:spLocks noChangeShapeType="1"/>
            </p:cNvSpPr>
            <p:nvPr userDrawn="1"/>
          </p:nvSpPr>
          <p:spPr bwMode="auto">
            <a:xfrm>
              <a:off x="0" y="1163"/>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8" name="Line 78"/>
            <p:cNvSpPr>
              <a:spLocks noChangeShapeType="1"/>
            </p:cNvSpPr>
            <p:nvPr userDrawn="1"/>
          </p:nvSpPr>
          <p:spPr bwMode="auto">
            <a:xfrm>
              <a:off x="0" y="1037"/>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9" name="Line 79"/>
            <p:cNvSpPr>
              <a:spLocks noChangeShapeType="1"/>
            </p:cNvSpPr>
            <p:nvPr userDrawn="1"/>
          </p:nvSpPr>
          <p:spPr bwMode="auto">
            <a:xfrm>
              <a:off x="0" y="10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0" name="Line 80"/>
            <p:cNvSpPr>
              <a:spLocks noChangeShapeType="1"/>
            </p:cNvSpPr>
            <p:nvPr userDrawn="1"/>
          </p:nvSpPr>
          <p:spPr bwMode="auto">
            <a:xfrm>
              <a:off x="0" y="128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1" name="Line 81"/>
            <p:cNvSpPr>
              <a:spLocks noChangeShapeType="1"/>
            </p:cNvSpPr>
            <p:nvPr userDrawn="1"/>
          </p:nvSpPr>
          <p:spPr bwMode="auto">
            <a:xfrm>
              <a:off x="0" y="126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2" name="Line 82"/>
            <p:cNvSpPr>
              <a:spLocks noChangeShapeType="1"/>
            </p:cNvSpPr>
            <p:nvPr userDrawn="1"/>
          </p:nvSpPr>
          <p:spPr bwMode="auto">
            <a:xfrm>
              <a:off x="0" y="86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3" name="Line 83"/>
            <p:cNvSpPr>
              <a:spLocks noChangeShapeType="1"/>
            </p:cNvSpPr>
            <p:nvPr userDrawn="1"/>
          </p:nvSpPr>
          <p:spPr bwMode="auto">
            <a:xfrm>
              <a:off x="0" y="896"/>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4" name="Line 84"/>
            <p:cNvSpPr>
              <a:spLocks noChangeShapeType="1"/>
            </p:cNvSpPr>
            <p:nvPr userDrawn="1"/>
          </p:nvSpPr>
          <p:spPr bwMode="auto">
            <a:xfrm>
              <a:off x="0" y="92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5" name="Line 85"/>
            <p:cNvSpPr>
              <a:spLocks noChangeShapeType="1"/>
            </p:cNvSpPr>
            <p:nvPr userDrawn="1"/>
          </p:nvSpPr>
          <p:spPr bwMode="auto">
            <a:xfrm>
              <a:off x="0" y="770"/>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6" name="Line 86"/>
            <p:cNvSpPr>
              <a:spLocks noChangeShapeType="1"/>
            </p:cNvSpPr>
            <p:nvPr userDrawn="1"/>
          </p:nvSpPr>
          <p:spPr bwMode="auto">
            <a:xfrm>
              <a:off x="0" y="815"/>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7" name="Line 87"/>
            <p:cNvSpPr>
              <a:spLocks noChangeShapeType="1"/>
            </p:cNvSpPr>
            <p:nvPr userDrawn="1"/>
          </p:nvSpPr>
          <p:spPr bwMode="auto">
            <a:xfrm>
              <a:off x="0" y="718"/>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8" name="Line 88"/>
            <p:cNvSpPr>
              <a:spLocks noChangeShapeType="1"/>
            </p:cNvSpPr>
            <p:nvPr userDrawn="1"/>
          </p:nvSpPr>
          <p:spPr bwMode="auto">
            <a:xfrm>
              <a:off x="0" y="646"/>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29" name="Line 89"/>
            <p:cNvSpPr>
              <a:spLocks noChangeShapeType="1"/>
            </p:cNvSpPr>
            <p:nvPr userDrawn="1"/>
          </p:nvSpPr>
          <p:spPr bwMode="auto">
            <a:xfrm>
              <a:off x="0" y="522"/>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0" name="Line 90"/>
            <p:cNvSpPr>
              <a:spLocks noChangeShapeType="1"/>
            </p:cNvSpPr>
            <p:nvPr userDrawn="1"/>
          </p:nvSpPr>
          <p:spPr bwMode="auto">
            <a:xfrm>
              <a:off x="0" y="558"/>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1" name="Line 91"/>
            <p:cNvSpPr>
              <a:spLocks noChangeShapeType="1"/>
            </p:cNvSpPr>
            <p:nvPr userDrawn="1"/>
          </p:nvSpPr>
          <p:spPr bwMode="auto">
            <a:xfrm>
              <a:off x="0" y="591"/>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2" name="Line 92"/>
            <p:cNvSpPr>
              <a:spLocks noChangeShapeType="1"/>
            </p:cNvSpPr>
            <p:nvPr userDrawn="1"/>
          </p:nvSpPr>
          <p:spPr bwMode="auto">
            <a:xfrm>
              <a:off x="0" y="432"/>
              <a:ext cx="624"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3" name="Line 93"/>
            <p:cNvSpPr>
              <a:spLocks noChangeShapeType="1"/>
            </p:cNvSpPr>
            <p:nvPr userDrawn="1"/>
          </p:nvSpPr>
          <p:spPr bwMode="auto">
            <a:xfrm>
              <a:off x="0" y="384"/>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4" name="Line 94"/>
            <p:cNvSpPr>
              <a:spLocks noChangeShapeType="1"/>
            </p:cNvSpPr>
            <p:nvPr userDrawn="1"/>
          </p:nvSpPr>
          <p:spPr bwMode="auto">
            <a:xfrm>
              <a:off x="0" y="477"/>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5" name="Line 95"/>
            <p:cNvSpPr>
              <a:spLocks noChangeShapeType="1"/>
            </p:cNvSpPr>
            <p:nvPr userDrawn="1"/>
          </p:nvSpPr>
          <p:spPr bwMode="auto">
            <a:xfrm>
              <a:off x="0" y="339"/>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6" name="Line 96"/>
            <p:cNvSpPr>
              <a:spLocks noChangeShapeType="1"/>
            </p:cNvSpPr>
            <p:nvPr userDrawn="1"/>
          </p:nvSpPr>
          <p:spPr bwMode="auto">
            <a:xfrm>
              <a:off x="0" y="318"/>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7" name="Line 97"/>
            <p:cNvSpPr>
              <a:spLocks noChangeShapeType="1"/>
            </p:cNvSpPr>
            <p:nvPr userDrawn="1"/>
          </p:nvSpPr>
          <p:spPr bwMode="auto">
            <a:xfrm>
              <a:off x="0" y="258"/>
              <a:ext cx="624"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8" name="Line 98"/>
            <p:cNvSpPr>
              <a:spLocks noChangeShapeType="1"/>
            </p:cNvSpPr>
            <p:nvPr userDrawn="1"/>
          </p:nvSpPr>
          <p:spPr bwMode="auto">
            <a:xfrm>
              <a:off x="0" y="70"/>
              <a:ext cx="624"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39" name="Line 99"/>
            <p:cNvSpPr>
              <a:spLocks noChangeShapeType="1"/>
            </p:cNvSpPr>
            <p:nvPr userDrawn="1"/>
          </p:nvSpPr>
          <p:spPr bwMode="auto">
            <a:xfrm>
              <a:off x="0" y="43"/>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0" name="Line 100"/>
            <p:cNvSpPr>
              <a:spLocks noChangeShapeType="1"/>
            </p:cNvSpPr>
            <p:nvPr userDrawn="1"/>
          </p:nvSpPr>
          <p:spPr bwMode="auto">
            <a:xfrm>
              <a:off x="0" y="91"/>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1" name="Line 101"/>
            <p:cNvSpPr>
              <a:spLocks noChangeShapeType="1"/>
            </p:cNvSpPr>
            <p:nvPr userDrawn="1"/>
          </p:nvSpPr>
          <p:spPr bwMode="auto">
            <a:xfrm>
              <a:off x="0" y="145"/>
              <a:ext cx="624"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42" name="Line 102"/>
            <p:cNvSpPr>
              <a:spLocks noChangeShapeType="1"/>
            </p:cNvSpPr>
            <p:nvPr userDrawn="1"/>
          </p:nvSpPr>
          <p:spPr bwMode="auto">
            <a:xfrm>
              <a:off x="0" y="202"/>
              <a:ext cx="624"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8343" name="Rectangle 103"/>
          <p:cNvSpPr>
            <a:spLocks noGrp="1" noChangeArrowheads="1"/>
          </p:cNvSpPr>
          <p:nvPr>
            <p:ph type="dt" sz="half" idx="2"/>
          </p:nvPr>
        </p:nvSpPr>
        <p:spPr bwMode="auto">
          <a:xfrm>
            <a:off x="1387475" y="6357938"/>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folHlink"/>
                </a:solidFill>
              </a:defRPr>
            </a:lvl1pPr>
          </a:lstStyle>
          <a:p>
            <a:endParaRPr lang="en-US"/>
          </a:p>
        </p:txBody>
      </p:sp>
      <p:sp>
        <p:nvSpPr>
          <p:cNvPr id="138344" name="Rectangle 104"/>
          <p:cNvSpPr>
            <a:spLocks noGrp="1" noChangeArrowheads="1"/>
          </p:cNvSpPr>
          <p:nvPr>
            <p:ph type="ftr" sz="quarter" idx="3"/>
          </p:nvPr>
        </p:nvSpPr>
        <p:spPr bwMode="auto">
          <a:xfrm>
            <a:off x="3722688" y="6357938"/>
            <a:ext cx="2271712"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folHlink"/>
                </a:solidFill>
              </a:defRPr>
            </a:lvl1pPr>
          </a:lstStyle>
          <a:p>
            <a:endParaRPr lang="en-US"/>
          </a:p>
        </p:txBody>
      </p:sp>
      <p:sp>
        <p:nvSpPr>
          <p:cNvPr id="138345" name="Rectangle 105"/>
          <p:cNvSpPr>
            <a:spLocks noGrp="1" noChangeArrowheads="1"/>
          </p:cNvSpPr>
          <p:nvPr>
            <p:ph type="sldNum" sz="quarter" idx="4"/>
          </p:nvPr>
        </p:nvSpPr>
        <p:spPr bwMode="auto">
          <a:xfrm>
            <a:off x="6464300" y="6361113"/>
            <a:ext cx="1906588"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folHlink"/>
                </a:solidFill>
              </a:defRPr>
            </a:lvl1pPr>
          </a:lstStyle>
          <a:p>
            <a:fld id="{086264FD-E9DC-4249-8D42-DDE4982D8C22}" type="slidenum">
              <a:rPr lang="en-US"/>
              <a:pPr/>
              <a:t>‹#›</a:t>
            </a:fld>
            <a:endParaRPr lang="en-US"/>
          </a:p>
        </p:txBody>
      </p:sp>
      <p:sp>
        <p:nvSpPr>
          <p:cNvPr id="138346" name="Rectangle 106"/>
          <p:cNvSpPr>
            <a:spLocks noGrp="1" noChangeArrowheads="1"/>
          </p:cNvSpPr>
          <p:nvPr>
            <p:ph type="ctrTitle"/>
          </p:nvPr>
        </p:nvSpPr>
        <p:spPr>
          <a:xfrm>
            <a:off x="1169988" y="1046163"/>
            <a:ext cx="7380287" cy="1012825"/>
          </a:xfrm>
        </p:spPr>
        <p:txBody>
          <a:bodyPr/>
          <a:lstStyle>
            <a:lvl1pPr>
              <a:defRPr sz="3200"/>
            </a:lvl1pPr>
          </a:lstStyle>
          <a:p>
            <a:pPr lvl="0"/>
            <a:r>
              <a:rPr lang="en-US" noProof="0" smtClean="0"/>
              <a:t>Click to edit Master title style</a:t>
            </a:r>
          </a:p>
        </p:txBody>
      </p:sp>
      <p:sp>
        <p:nvSpPr>
          <p:cNvPr id="138347"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38348" name="Rectangle 108"/>
          <p:cNvSpPr>
            <a:spLocks noChangeArrowheads="1"/>
          </p:cNvSpPr>
          <p:nvPr/>
        </p:nvSpPr>
        <p:spPr bwMode="auto">
          <a:xfrm>
            <a:off x="3017838" y="2120900"/>
            <a:ext cx="5662612" cy="7778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
        <p:nvSpPr>
          <p:cNvPr id="138349" name="Rectangle 109"/>
          <p:cNvSpPr>
            <a:spLocks noChangeArrowheads="1"/>
          </p:cNvSpPr>
          <p:nvPr/>
        </p:nvSpPr>
        <p:spPr bwMode="auto">
          <a:xfrm>
            <a:off x="1098550" y="86201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38349"/>
                                        </p:tgtEl>
                                        <p:attrNameLst>
                                          <p:attrName>style.visibility</p:attrName>
                                        </p:attrNameLst>
                                      </p:cBhvr>
                                      <p:to>
                                        <p:strVal val="visible"/>
                                      </p:to>
                                    </p:set>
                                    <p:animEffect transition="in" filter="slide(fromLeft)">
                                      <p:cBhvr>
                                        <p:cTn id="7" dur="500"/>
                                        <p:tgtEl>
                                          <p:spTgt spid="138349"/>
                                        </p:tgtEl>
                                      </p:cBhvr>
                                    </p:animEffect>
                                  </p:childTnLst>
                                </p:cTn>
                              </p:par>
                            </p:childTnLst>
                          </p:cTn>
                        </p:par>
                        <p:par>
                          <p:cTn id="8" fill="hold" nodeType="afterGroup">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38348"/>
                                        </p:tgtEl>
                                        <p:attrNameLst>
                                          <p:attrName>style.visibility</p:attrName>
                                        </p:attrNameLst>
                                      </p:cBhvr>
                                      <p:to>
                                        <p:strVal val="visible"/>
                                      </p:to>
                                    </p:set>
                                    <p:animEffect transition="in" filter="slide(fromRight)">
                                      <p:cBhvr>
                                        <p:cTn id="11" dur="500"/>
                                        <p:tgtEl>
                                          <p:spTgt spid="13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48" grpId="0" animBg="1" autoUpdateAnimBg="0"/>
      <p:bldP spid="138349"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27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152400"/>
            <a:ext cx="1989138"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5" y="152400"/>
            <a:ext cx="58166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3138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207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1840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5" y="1676400"/>
            <a:ext cx="39020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1676400"/>
            <a:ext cx="39036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497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27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00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7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787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072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219" name="Group 3"/>
          <p:cNvGrpSpPr>
            <a:grpSpLocks/>
          </p:cNvGrpSpPr>
          <p:nvPr/>
        </p:nvGrpSpPr>
        <p:grpSpPr bwMode="auto">
          <a:xfrm>
            <a:off x="0" y="68263"/>
            <a:ext cx="647700" cy="6713537"/>
            <a:chOff x="0" y="43"/>
            <a:chExt cx="5760" cy="4229"/>
          </a:xfrm>
        </p:grpSpPr>
        <p:sp>
          <p:nvSpPr>
            <p:cNvPr id="137220" name="Line 4"/>
            <p:cNvSpPr>
              <a:spLocks noChangeShapeType="1"/>
            </p:cNvSpPr>
            <p:nvPr userDrawn="1"/>
          </p:nvSpPr>
          <p:spPr bwMode="auto">
            <a:xfrm>
              <a:off x="0" y="420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1" name="Line 5"/>
            <p:cNvSpPr>
              <a:spLocks noChangeShapeType="1"/>
            </p:cNvSpPr>
            <p:nvPr userDrawn="1"/>
          </p:nvSpPr>
          <p:spPr bwMode="auto">
            <a:xfrm>
              <a:off x="0" y="42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2" name="Line 6"/>
            <p:cNvSpPr>
              <a:spLocks noChangeShapeType="1"/>
            </p:cNvSpPr>
            <p:nvPr userDrawn="1"/>
          </p:nvSpPr>
          <p:spPr bwMode="auto">
            <a:xfrm>
              <a:off x="0" y="427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3" name="Line 7"/>
            <p:cNvSpPr>
              <a:spLocks noChangeShapeType="1"/>
            </p:cNvSpPr>
            <p:nvPr userDrawn="1"/>
          </p:nvSpPr>
          <p:spPr bwMode="auto">
            <a:xfrm>
              <a:off x="0" y="4113"/>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4" name="Line 8"/>
            <p:cNvSpPr>
              <a:spLocks noChangeShapeType="1"/>
            </p:cNvSpPr>
            <p:nvPr userDrawn="1"/>
          </p:nvSpPr>
          <p:spPr bwMode="auto">
            <a:xfrm>
              <a:off x="0" y="406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5" name="Line 9"/>
            <p:cNvSpPr>
              <a:spLocks noChangeShapeType="1"/>
            </p:cNvSpPr>
            <p:nvPr userDrawn="1"/>
          </p:nvSpPr>
          <p:spPr bwMode="auto">
            <a:xfrm>
              <a:off x="0" y="41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6" name="Line 10"/>
            <p:cNvSpPr>
              <a:spLocks noChangeShapeType="1"/>
            </p:cNvSpPr>
            <p:nvPr userDrawn="1"/>
          </p:nvSpPr>
          <p:spPr bwMode="auto">
            <a:xfrm>
              <a:off x="0" y="366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7" name="Line 11"/>
            <p:cNvSpPr>
              <a:spLocks noChangeShapeType="1"/>
            </p:cNvSpPr>
            <p:nvPr userDrawn="1"/>
          </p:nvSpPr>
          <p:spPr bwMode="auto">
            <a:xfrm>
              <a:off x="0" y="363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8" name="Line 12"/>
            <p:cNvSpPr>
              <a:spLocks noChangeShapeType="1"/>
            </p:cNvSpPr>
            <p:nvPr userDrawn="1"/>
          </p:nvSpPr>
          <p:spPr bwMode="auto">
            <a:xfrm>
              <a:off x="0" y="402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9" name="Line 13"/>
            <p:cNvSpPr>
              <a:spLocks noChangeShapeType="1"/>
            </p:cNvSpPr>
            <p:nvPr userDrawn="1"/>
          </p:nvSpPr>
          <p:spPr bwMode="auto">
            <a:xfrm>
              <a:off x="0" y="389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0" name="Line 14"/>
            <p:cNvSpPr>
              <a:spLocks noChangeShapeType="1"/>
            </p:cNvSpPr>
            <p:nvPr userDrawn="1"/>
          </p:nvSpPr>
          <p:spPr bwMode="auto">
            <a:xfrm>
              <a:off x="0" y="381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1" name="Line 15"/>
            <p:cNvSpPr>
              <a:spLocks noChangeShapeType="1"/>
            </p:cNvSpPr>
            <p:nvPr userDrawn="1"/>
          </p:nvSpPr>
          <p:spPr bwMode="auto">
            <a:xfrm>
              <a:off x="0" y="399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2" name="Line 16"/>
            <p:cNvSpPr>
              <a:spLocks noChangeShapeType="1"/>
            </p:cNvSpPr>
            <p:nvPr userDrawn="1"/>
          </p:nvSpPr>
          <p:spPr bwMode="auto">
            <a:xfrm>
              <a:off x="0" y="368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3" name="Line 17"/>
            <p:cNvSpPr>
              <a:spLocks noChangeShapeType="1"/>
            </p:cNvSpPr>
            <p:nvPr userDrawn="1"/>
          </p:nvSpPr>
          <p:spPr bwMode="auto">
            <a:xfrm>
              <a:off x="0" y="374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4" name="Line 18"/>
            <p:cNvSpPr>
              <a:spLocks noChangeShapeType="1"/>
            </p:cNvSpPr>
            <p:nvPr userDrawn="1"/>
          </p:nvSpPr>
          <p:spPr bwMode="auto">
            <a:xfrm>
              <a:off x="0" y="39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5" name="Line 19"/>
            <p:cNvSpPr>
              <a:spLocks noChangeShapeType="1"/>
            </p:cNvSpPr>
            <p:nvPr userDrawn="1"/>
          </p:nvSpPr>
          <p:spPr bwMode="auto">
            <a:xfrm>
              <a:off x="0" y="39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6" name="Line 20"/>
            <p:cNvSpPr>
              <a:spLocks noChangeShapeType="1"/>
            </p:cNvSpPr>
            <p:nvPr userDrawn="1"/>
          </p:nvSpPr>
          <p:spPr bwMode="auto">
            <a:xfrm>
              <a:off x="0" y="351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7" name="Line 21"/>
            <p:cNvSpPr>
              <a:spLocks noChangeShapeType="1"/>
            </p:cNvSpPr>
            <p:nvPr userDrawn="1"/>
          </p:nvSpPr>
          <p:spPr bwMode="auto">
            <a:xfrm>
              <a:off x="0" y="35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8" name="Line 22"/>
            <p:cNvSpPr>
              <a:spLocks noChangeShapeType="1"/>
            </p:cNvSpPr>
            <p:nvPr userDrawn="1"/>
          </p:nvSpPr>
          <p:spPr bwMode="auto">
            <a:xfrm>
              <a:off x="0" y="357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39" name="Line 23"/>
            <p:cNvSpPr>
              <a:spLocks noChangeShapeType="1"/>
            </p:cNvSpPr>
            <p:nvPr userDrawn="1"/>
          </p:nvSpPr>
          <p:spPr bwMode="auto">
            <a:xfrm>
              <a:off x="0" y="342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0" name="Line 24"/>
            <p:cNvSpPr>
              <a:spLocks noChangeShapeType="1"/>
            </p:cNvSpPr>
            <p:nvPr userDrawn="1"/>
          </p:nvSpPr>
          <p:spPr bwMode="auto">
            <a:xfrm>
              <a:off x="0" y="337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1" name="Line 25"/>
            <p:cNvSpPr>
              <a:spLocks noChangeShapeType="1"/>
            </p:cNvSpPr>
            <p:nvPr userDrawn="1"/>
          </p:nvSpPr>
          <p:spPr bwMode="auto">
            <a:xfrm>
              <a:off x="0" y="346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2" name="Line 26"/>
            <p:cNvSpPr>
              <a:spLocks noChangeShapeType="1"/>
            </p:cNvSpPr>
            <p:nvPr userDrawn="1"/>
          </p:nvSpPr>
          <p:spPr bwMode="auto">
            <a:xfrm>
              <a:off x="0" y="297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3" name="Line 27"/>
            <p:cNvSpPr>
              <a:spLocks noChangeShapeType="1"/>
            </p:cNvSpPr>
            <p:nvPr userDrawn="1"/>
          </p:nvSpPr>
          <p:spPr bwMode="auto">
            <a:xfrm>
              <a:off x="0" y="294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4" name="Line 28"/>
            <p:cNvSpPr>
              <a:spLocks noChangeShapeType="1"/>
            </p:cNvSpPr>
            <p:nvPr userDrawn="1"/>
          </p:nvSpPr>
          <p:spPr bwMode="auto">
            <a:xfrm>
              <a:off x="0" y="332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5" name="Line 29"/>
            <p:cNvSpPr>
              <a:spLocks noChangeShapeType="1"/>
            </p:cNvSpPr>
            <p:nvPr userDrawn="1"/>
          </p:nvSpPr>
          <p:spPr bwMode="auto">
            <a:xfrm>
              <a:off x="0" y="320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6" name="Line 30"/>
            <p:cNvSpPr>
              <a:spLocks noChangeShapeType="1"/>
            </p:cNvSpPr>
            <p:nvPr userDrawn="1"/>
          </p:nvSpPr>
          <p:spPr bwMode="auto">
            <a:xfrm>
              <a:off x="0" y="312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7" name="Line 31"/>
            <p:cNvSpPr>
              <a:spLocks noChangeShapeType="1"/>
            </p:cNvSpPr>
            <p:nvPr userDrawn="1"/>
          </p:nvSpPr>
          <p:spPr bwMode="auto">
            <a:xfrm>
              <a:off x="0" y="330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8" name="Line 32"/>
            <p:cNvSpPr>
              <a:spLocks noChangeShapeType="1"/>
            </p:cNvSpPr>
            <p:nvPr userDrawn="1"/>
          </p:nvSpPr>
          <p:spPr bwMode="auto">
            <a:xfrm>
              <a:off x="0" y="299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49" name="Line 33"/>
            <p:cNvSpPr>
              <a:spLocks noChangeShapeType="1"/>
            </p:cNvSpPr>
            <p:nvPr userDrawn="1"/>
          </p:nvSpPr>
          <p:spPr bwMode="auto">
            <a:xfrm>
              <a:off x="0" y="304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0" name="Line 34"/>
            <p:cNvSpPr>
              <a:spLocks noChangeShapeType="1"/>
            </p:cNvSpPr>
            <p:nvPr userDrawn="1"/>
          </p:nvSpPr>
          <p:spPr bwMode="auto">
            <a:xfrm>
              <a:off x="0" y="324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1" name="Line 35"/>
            <p:cNvSpPr>
              <a:spLocks noChangeShapeType="1"/>
            </p:cNvSpPr>
            <p:nvPr userDrawn="1"/>
          </p:nvSpPr>
          <p:spPr bwMode="auto">
            <a:xfrm>
              <a:off x="0" y="322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2" name="Line 36"/>
            <p:cNvSpPr>
              <a:spLocks noChangeShapeType="1"/>
            </p:cNvSpPr>
            <p:nvPr userDrawn="1"/>
          </p:nvSpPr>
          <p:spPr bwMode="auto">
            <a:xfrm>
              <a:off x="0" y="283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3" name="Line 37"/>
            <p:cNvSpPr>
              <a:spLocks noChangeShapeType="1"/>
            </p:cNvSpPr>
            <p:nvPr userDrawn="1"/>
          </p:nvSpPr>
          <p:spPr bwMode="auto">
            <a:xfrm>
              <a:off x="0" y="275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4" name="Line 38"/>
            <p:cNvSpPr>
              <a:spLocks noChangeShapeType="1"/>
            </p:cNvSpPr>
            <p:nvPr userDrawn="1"/>
          </p:nvSpPr>
          <p:spPr bwMode="auto">
            <a:xfrm>
              <a:off x="0" y="267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5" name="Line 39"/>
            <p:cNvSpPr>
              <a:spLocks noChangeShapeType="1"/>
            </p:cNvSpPr>
            <p:nvPr userDrawn="1"/>
          </p:nvSpPr>
          <p:spPr bwMode="auto">
            <a:xfrm>
              <a:off x="0" y="287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6" name="Line 40"/>
            <p:cNvSpPr>
              <a:spLocks noChangeShapeType="1"/>
            </p:cNvSpPr>
            <p:nvPr userDrawn="1"/>
          </p:nvSpPr>
          <p:spPr bwMode="auto">
            <a:xfrm>
              <a:off x="0" y="285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7" name="Line 41"/>
            <p:cNvSpPr>
              <a:spLocks noChangeShapeType="1"/>
            </p:cNvSpPr>
            <p:nvPr userDrawn="1"/>
          </p:nvSpPr>
          <p:spPr bwMode="auto">
            <a:xfrm>
              <a:off x="0" y="2554"/>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8" name="Line 42"/>
            <p:cNvSpPr>
              <a:spLocks noChangeShapeType="1"/>
            </p:cNvSpPr>
            <p:nvPr userDrawn="1"/>
          </p:nvSpPr>
          <p:spPr bwMode="auto">
            <a:xfrm>
              <a:off x="0" y="2590"/>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59" name="Line 43"/>
            <p:cNvSpPr>
              <a:spLocks noChangeShapeType="1"/>
            </p:cNvSpPr>
            <p:nvPr userDrawn="1"/>
          </p:nvSpPr>
          <p:spPr bwMode="auto">
            <a:xfrm>
              <a:off x="0" y="2623"/>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0" name="Line 44"/>
            <p:cNvSpPr>
              <a:spLocks noChangeShapeType="1"/>
            </p:cNvSpPr>
            <p:nvPr userDrawn="1"/>
          </p:nvSpPr>
          <p:spPr bwMode="auto">
            <a:xfrm>
              <a:off x="0" y="246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1" name="Line 45"/>
            <p:cNvSpPr>
              <a:spLocks noChangeShapeType="1"/>
            </p:cNvSpPr>
            <p:nvPr userDrawn="1"/>
          </p:nvSpPr>
          <p:spPr bwMode="auto">
            <a:xfrm>
              <a:off x="0" y="241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2" name="Line 46"/>
            <p:cNvSpPr>
              <a:spLocks noChangeShapeType="1"/>
            </p:cNvSpPr>
            <p:nvPr userDrawn="1"/>
          </p:nvSpPr>
          <p:spPr bwMode="auto">
            <a:xfrm>
              <a:off x="0" y="250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3" name="Line 47"/>
            <p:cNvSpPr>
              <a:spLocks noChangeShapeType="1"/>
            </p:cNvSpPr>
            <p:nvPr userDrawn="1"/>
          </p:nvSpPr>
          <p:spPr bwMode="auto">
            <a:xfrm>
              <a:off x="0" y="237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4" name="Line 48"/>
            <p:cNvSpPr>
              <a:spLocks noChangeShapeType="1"/>
            </p:cNvSpPr>
            <p:nvPr userDrawn="1"/>
          </p:nvSpPr>
          <p:spPr bwMode="auto">
            <a:xfrm>
              <a:off x="0" y="2245"/>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5" name="Line 49"/>
            <p:cNvSpPr>
              <a:spLocks noChangeShapeType="1"/>
            </p:cNvSpPr>
            <p:nvPr userDrawn="1"/>
          </p:nvSpPr>
          <p:spPr bwMode="auto">
            <a:xfrm>
              <a:off x="0" y="235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6" name="Line 50"/>
            <p:cNvSpPr>
              <a:spLocks noChangeShapeType="1"/>
            </p:cNvSpPr>
            <p:nvPr userDrawn="1"/>
          </p:nvSpPr>
          <p:spPr bwMode="auto">
            <a:xfrm>
              <a:off x="0" y="2290"/>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7" name="Line 51"/>
            <p:cNvSpPr>
              <a:spLocks noChangeShapeType="1"/>
            </p:cNvSpPr>
            <p:nvPr userDrawn="1"/>
          </p:nvSpPr>
          <p:spPr bwMode="auto">
            <a:xfrm>
              <a:off x="0" y="2269"/>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8" name="Line 52"/>
            <p:cNvSpPr>
              <a:spLocks noChangeShapeType="1"/>
            </p:cNvSpPr>
            <p:nvPr userDrawn="1"/>
          </p:nvSpPr>
          <p:spPr bwMode="auto">
            <a:xfrm>
              <a:off x="0" y="213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69" name="Line 53"/>
            <p:cNvSpPr>
              <a:spLocks noChangeShapeType="1"/>
            </p:cNvSpPr>
            <p:nvPr userDrawn="1"/>
          </p:nvSpPr>
          <p:spPr bwMode="auto">
            <a:xfrm>
              <a:off x="0" y="21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0" name="Line 54"/>
            <p:cNvSpPr>
              <a:spLocks noChangeShapeType="1"/>
            </p:cNvSpPr>
            <p:nvPr userDrawn="1"/>
          </p:nvSpPr>
          <p:spPr bwMode="auto">
            <a:xfrm>
              <a:off x="0" y="219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1" name="Line 55"/>
            <p:cNvSpPr>
              <a:spLocks noChangeShapeType="1"/>
            </p:cNvSpPr>
            <p:nvPr userDrawn="1"/>
          </p:nvSpPr>
          <p:spPr bwMode="auto">
            <a:xfrm>
              <a:off x="0" y="204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2" name="Line 56"/>
            <p:cNvSpPr>
              <a:spLocks noChangeShapeType="1"/>
            </p:cNvSpPr>
            <p:nvPr userDrawn="1"/>
          </p:nvSpPr>
          <p:spPr bwMode="auto">
            <a:xfrm>
              <a:off x="0" y="1992"/>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3" name="Line 57"/>
            <p:cNvSpPr>
              <a:spLocks noChangeShapeType="1"/>
            </p:cNvSpPr>
            <p:nvPr userDrawn="1"/>
          </p:nvSpPr>
          <p:spPr bwMode="auto">
            <a:xfrm>
              <a:off x="0" y="208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4" name="Line 58"/>
            <p:cNvSpPr>
              <a:spLocks noChangeShapeType="1"/>
            </p:cNvSpPr>
            <p:nvPr userDrawn="1"/>
          </p:nvSpPr>
          <p:spPr bwMode="auto">
            <a:xfrm>
              <a:off x="0" y="1593"/>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5" name="Line 59"/>
            <p:cNvSpPr>
              <a:spLocks noChangeShapeType="1"/>
            </p:cNvSpPr>
            <p:nvPr userDrawn="1"/>
          </p:nvSpPr>
          <p:spPr bwMode="auto">
            <a:xfrm>
              <a:off x="0" y="156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6" name="Line 60"/>
            <p:cNvSpPr>
              <a:spLocks noChangeShapeType="1"/>
            </p:cNvSpPr>
            <p:nvPr userDrawn="1"/>
          </p:nvSpPr>
          <p:spPr bwMode="auto">
            <a:xfrm>
              <a:off x="0" y="194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7" name="Line 61"/>
            <p:cNvSpPr>
              <a:spLocks noChangeShapeType="1"/>
            </p:cNvSpPr>
            <p:nvPr userDrawn="1"/>
          </p:nvSpPr>
          <p:spPr bwMode="auto">
            <a:xfrm>
              <a:off x="0" y="1821"/>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8" name="Line 62"/>
            <p:cNvSpPr>
              <a:spLocks noChangeShapeType="1"/>
            </p:cNvSpPr>
            <p:nvPr userDrawn="1"/>
          </p:nvSpPr>
          <p:spPr bwMode="auto">
            <a:xfrm>
              <a:off x="0" y="1740"/>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79" name="Line 63"/>
            <p:cNvSpPr>
              <a:spLocks noChangeShapeType="1"/>
            </p:cNvSpPr>
            <p:nvPr userDrawn="1"/>
          </p:nvSpPr>
          <p:spPr bwMode="auto">
            <a:xfrm>
              <a:off x="0" y="192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0" name="Line 64"/>
            <p:cNvSpPr>
              <a:spLocks noChangeShapeType="1"/>
            </p:cNvSpPr>
            <p:nvPr userDrawn="1"/>
          </p:nvSpPr>
          <p:spPr bwMode="auto">
            <a:xfrm>
              <a:off x="0" y="161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1" name="Line 65"/>
            <p:cNvSpPr>
              <a:spLocks noChangeShapeType="1"/>
            </p:cNvSpPr>
            <p:nvPr userDrawn="1"/>
          </p:nvSpPr>
          <p:spPr bwMode="auto">
            <a:xfrm>
              <a:off x="0" y="166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2" name="Line 66"/>
            <p:cNvSpPr>
              <a:spLocks noChangeShapeType="1"/>
            </p:cNvSpPr>
            <p:nvPr userDrawn="1"/>
          </p:nvSpPr>
          <p:spPr bwMode="auto">
            <a:xfrm>
              <a:off x="0" y="186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3" name="Line 67"/>
            <p:cNvSpPr>
              <a:spLocks noChangeShapeType="1"/>
            </p:cNvSpPr>
            <p:nvPr userDrawn="1"/>
          </p:nvSpPr>
          <p:spPr bwMode="auto">
            <a:xfrm>
              <a:off x="0" y="1845"/>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4" name="Line 68"/>
            <p:cNvSpPr>
              <a:spLocks noChangeShapeType="1"/>
            </p:cNvSpPr>
            <p:nvPr userDrawn="1"/>
          </p:nvSpPr>
          <p:spPr bwMode="auto">
            <a:xfrm>
              <a:off x="0" y="1437"/>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5" name="Line 69"/>
            <p:cNvSpPr>
              <a:spLocks noChangeShapeType="1"/>
            </p:cNvSpPr>
            <p:nvPr userDrawn="1"/>
          </p:nvSpPr>
          <p:spPr bwMode="auto">
            <a:xfrm>
              <a:off x="0" y="147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6" name="Line 70"/>
            <p:cNvSpPr>
              <a:spLocks noChangeShapeType="1"/>
            </p:cNvSpPr>
            <p:nvPr userDrawn="1"/>
          </p:nvSpPr>
          <p:spPr bwMode="auto">
            <a:xfrm>
              <a:off x="0" y="1506"/>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7" name="Line 71"/>
            <p:cNvSpPr>
              <a:spLocks noChangeShapeType="1"/>
            </p:cNvSpPr>
            <p:nvPr userDrawn="1"/>
          </p:nvSpPr>
          <p:spPr bwMode="auto">
            <a:xfrm>
              <a:off x="0" y="1347"/>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8" name="Line 72"/>
            <p:cNvSpPr>
              <a:spLocks noChangeShapeType="1"/>
            </p:cNvSpPr>
            <p:nvPr userDrawn="1"/>
          </p:nvSpPr>
          <p:spPr bwMode="auto">
            <a:xfrm>
              <a:off x="0" y="1392"/>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89" name="Line 73"/>
            <p:cNvSpPr>
              <a:spLocks noChangeShapeType="1"/>
            </p:cNvSpPr>
            <p:nvPr userDrawn="1"/>
          </p:nvSpPr>
          <p:spPr bwMode="auto">
            <a:xfrm>
              <a:off x="0" y="1016"/>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0" name="Line 74"/>
            <p:cNvSpPr>
              <a:spLocks noChangeShapeType="1"/>
            </p:cNvSpPr>
            <p:nvPr userDrawn="1"/>
          </p:nvSpPr>
          <p:spPr bwMode="auto">
            <a:xfrm>
              <a:off x="0" y="989"/>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1" name="Line 75"/>
            <p:cNvSpPr>
              <a:spLocks noChangeShapeType="1"/>
            </p:cNvSpPr>
            <p:nvPr userDrawn="1"/>
          </p:nvSpPr>
          <p:spPr bwMode="auto">
            <a:xfrm>
              <a:off x="0" y="1244"/>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2" name="Line 76"/>
            <p:cNvSpPr>
              <a:spLocks noChangeShapeType="1"/>
            </p:cNvSpPr>
            <p:nvPr userDrawn="1"/>
          </p:nvSpPr>
          <p:spPr bwMode="auto">
            <a:xfrm>
              <a:off x="0" y="1163"/>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3" name="Line 77"/>
            <p:cNvSpPr>
              <a:spLocks noChangeShapeType="1"/>
            </p:cNvSpPr>
            <p:nvPr userDrawn="1"/>
          </p:nvSpPr>
          <p:spPr bwMode="auto">
            <a:xfrm>
              <a:off x="0" y="1037"/>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4" name="Line 78"/>
            <p:cNvSpPr>
              <a:spLocks noChangeShapeType="1"/>
            </p:cNvSpPr>
            <p:nvPr userDrawn="1"/>
          </p:nvSpPr>
          <p:spPr bwMode="auto">
            <a:xfrm>
              <a:off x="0" y="10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5" name="Line 79"/>
            <p:cNvSpPr>
              <a:spLocks noChangeShapeType="1"/>
            </p:cNvSpPr>
            <p:nvPr userDrawn="1"/>
          </p:nvSpPr>
          <p:spPr bwMode="auto">
            <a:xfrm>
              <a:off x="0" y="128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6" name="Line 80"/>
            <p:cNvSpPr>
              <a:spLocks noChangeShapeType="1"/>
            </p:cNvSpPr>
            <p:nvPr userDrawn="1"/>
          </p:nvSpPr>
          <p:spPr bwMode="auto">
            <a:xfrm>
              <a:off x="0" y="126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7" name="Line 81"/>
            <p:cNvSpPr>
              <a:spLocks noChangeShapeType="1"/>
            </p:cNvSpPr>
            <p:nvPr userDrawn="1"/>
          </p:nvSpPr>
          <p:spPr bwMode="auto">
            <a:xfrm>
              <a:off x="0" y="86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8" name="Line 82"/>
            <p:cNvSpPr>
              <a:spLocks noChangeShapeType="1"/>
            </p:cNvSpPr>
            <p:nvPr userDrawn="1"/>
          </p:nvSpPr>
          <p:spPr bwMode="auto">
            <a:xfrm>
              <a:off x="0" y="896"/>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99" name="Line 83"/>
            <p:cNvSpPr>
              <a:spLocks noChangeShapeType="1"/>
            </p:cNvSpPr>
            <p:nvPr userDrawn="1"/>
          </p:nvSpPr>
          <p:spPr bwMode="auto">
            <a:xfrm>
              <a:off x="0" y="92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0" name="Line 84"/>
            <p:cNvSpPr>
              <a:spLocks noChangeShapeType="1"/>
            </p:cNvSpPr>
            <p:nvPr userDrawn="1"/>
          </p:nvSpPr>
          <p:spPr bwMode="auto">
            <a:xfrm>
              <a:off x="0" y="770"/>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1" name="Line 85"/>
            <p:cNvSpPr>
              <a:spLocks noChangeShapeType="1"/>
            </p:cNvSpPr>
            <p:nvPr userDrawn="1"/>
          </p:nvSpPr>
          <p:spPr bwMode="auto">
            <a:xfrm>
              <a:off x="0" y="815"/>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2" name="Line 86"/>
            <p:cNvSpPr>
              <a:spLocks noChangeShapeType="1"/>
            </p:cNvSpPr>
            <p:nvPr userDrawn="1"/>
          </p:nvSpPr>
          <p:spPr bwMode="auto">
            <a:xfrm>
              <a:off x="0" y="718"/>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3" name="Line 87"/>
            <p:cNvSpPr>
              <a:spLocks noChangeShapeType="1"/>
            </p:cNvSpPr>
            <p:nvPr userDrawn="1"/>
          </p:nvSpPr>
          <p:spPr bwMode="auto">
            <a:xfrm>
              <a:off x="0" y="646"/>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4" name="Line 88"/>
            <p:cNvSpPr>
              <a:spLocks noChangeShapeType="1"/>
            </p:cNvSpPr>
            <p:nvPr userDrawn="1"/>
          </p:nvSpPr>
          <p:spPr bwMode="auto">
            <a:xfrm>
              <a:off x="0" y="522"/>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5" name="Line 89"/>
            <p:cNvSpPr>
              <a:spLocks noChangeShapeType="1"/>
            </p:cNvSpPr>
            <p:nvPr userDrawn="1"/>
          </p:nvSpPr>
          <p:spPr bwMode="auto">
            <a:xfrm>
              <a:off x="0" y="558"/>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6" name="Line 90"/>
            <p:cNvSpPr>
              <a:spLocks noChangeShapeType="1"/>
            </p:cNvSpPr>
            <p:nvPr userDrawn="1"/>
          </p:nvSpPr>
          <p:spPr bwMode="auto">
            <a:xfrm>
              <a:off x="0" y="591"/>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7" name="Line 91"/>
            <p:cNvSpPr>
              <a:spLocks noChangeShapeType="1"/>
            </p:cNvSpPr>
            <p:nvPr userDrawn="1"/>
          </p:nvSpPr>
          <p:spPr bwMode="auto">
            <a:xfrm>
              <a:off x="0" y="432"/>
              <a:ext cx="5760" cy="0"/>
            </a:xfrm>
            <a:prstGeom prst="line">
              <a:avLst/>
            </a:prstGeom>
            <a:noFill/>
            <a:ln w="285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8" name="Line 92"/>
            <p:cNvSpPr>
              <a:spLocks noChangeShapeType="1"/>
            </p:cNvSpPr>
            <p:nvPr userDrawn="1"/>
          </p:nvSpPr>
          <p:spPr bwMode="auto">
            <a:xfrm>
              <a:off x="0" y="384"/>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09" name="Line 93"/>
            <p:cNvSpPr>
              <a:spLocks noChangeShapeType="1"/>
            </p:cNvSpPr>
            <p:nvPr userDrawn="1"/>
          </p:nvSpPr>
          <p:spPr bwMode="auto">
            <a:xfrm>
              <a:off x="0" y="477"/>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0" name="Line 94"/>
            <p:cNvSpPr>
              <a:spLocks noChangeShapeType="1"/>
            </p:cNvSpPr>
            <p:nvPr userDrawn="1"/>
          </p:nvSpPr>
          <p:spPr bwMode="auto">
            <a:xfrm>
              <a:off x="0" y="339"/>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1" name="Line 95"/>
            <p:cNvSpPr>
              <a:spLocks noChangeShapeType="1"/>
            </p:cNvSpPr>
            <p:nvPr userDrawn="1"/>
          </p:nvSpPr>
          <p:spPr bwMode="auto">
            <a:xfrm>
              <a:off x="0" y="318"/>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2" name="Line 96"/>
            <p:cNvSpPr>
              <a:spLocks noChangeShapeType="1"/>
            </p:cNvSpPr>
            <p:nvPr userDrawn="1"/>
          </p:nvSpPr>
          <p:spPr bwMode="auto">
            <a:xfrm>
              <a:off x="0" y="258"/>
              <a:ext cx="576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3" name="Line 97"/>
            <p:cNvSpPr>
              <a:spLocks noChangeShapeType="1"/>
            </p:cNvSpPr>
            <p:nvPr userDrawn="1"/>
          </p:nvSpPr>
          <p:spPr bwMode="auto">
            <a:xfrm>
              <a:off x="0" y="70"/>
              <a:ext cx="5760"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4" name="Line 98"/>
            <p:cNvSpPr>
              <a:spLocks noChangeShapeType="1"/>
            </p:cNvSpPr>
            <p:nvPr userDrawn="1"/>
          </p:nvSpPr>
          <p:spPr bwMode="auto">
            <a:xfrm>
              <a:off x="0" y="43"/>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5" name="Line 99"/>
            <p:cNvSpPr>
              <a:spLocks noChangeShapeType="1"/>
            </p:cNvSpPr>
            <p:nvPr userDrawn="1"/>
          </p:nvSpPr>
          <p:spPr bwMode="auto">
            <a:xfrm>
              <a:off x="0" y="91"/>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6" name="Line 100"/>
            <p:cNvSpPr>
              <a:spLocks noChangeShapeType="1"/>
            </p:cNvSpPr>
            <p:nvPr userDrawn="1"/>
          </p:nvSpPr>
          <p:spPr bwMode="auto">
            <a:xfrm>
              <a:off x="0" y="145"/>
              <a:ext cx="5760"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17" name="Line 101"/>
            <p:cNvSpPr>
              <a:spLocks noChangeShapeType="1"/>
            </p:cNvSpPr>
            <p:nvPr userDrawn="1"/>
          </p:nvSpPr>
          <p:spPr bwMode="auto">
            <a:xfrm>
              <a:off x="0" y="202"/>
              <a:ext cx="5760" cy="0"/>
            </a:xfrm>
            <a:prstGeom prst="line">
              <a:avLst/>
            </a:prstGeom>
            <a:noFill/>
            <a:ln w="381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7319" name="Rectangle 103"/>
          <p:cNvSpPr>
            <a:spLocks noChangeArrowheads="1"/>
          </p:cNvSpPr>
          <p:nvPr/>
        </p:nvSpPr>
        <p:spPr bwMode="auto">
          <a:xfrm>
            <a:off x="884238" y="0"/>
            <a:ext cx="496887" cy="1295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0" name="Rectangle 104"/>
          <p:cNvSpPr>
            <a:spLocks noChangeArrowheads="1"/>
          </p:cNvSpPr>
          <p:nvPr/>
        </p:nvSpPr>
        <p:spPr bwMode="auto">
          <a:xfrm>
            <a:off x="635000" y="131763"/>
            <a:ext cx="5662613"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1" name="Rectangle 105"/>
          <p:cNvSpPr>
            <a:spLocks noChangeArrowheads="1"/>
          </p:cNvSpPr>
          <p:nvPr/>
        </p:nvSpPr>
        <p:spPr bwMode="auto">
          <a:xfrm>
            <a:off x="7300913" y="1100138"/>
            <a:ext cx="1474787" cy="3381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2" name="Rectangle 106"/>
          <p:cNvSpPr>
            <a:spLocks noChangeArrowheads="1"/>
          </p:cNvSpPr>
          <p:nvPr/>
        </p:nvSpPr>
        <p:spPr bwMode="auto">
          <a:xfrm>
            <a:off x="3252788" y="1252538"/>
            <a:ext cx="5662612" cy="77787"/>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23" name="Rectangle 107"/>
          <p:cNvSpPr>
            <a:spLocks noGrp="1" noChangeArrowheads="1"/>
          </p:cNvSpPr>
          <p:nvPr>
            <p:ph type="body" idx="1"/>
          </p:nvPr>
        </p:nvSpPr>
        <p:spPr bwMode="auto">
          <a:xfrm>
            <a:off x="809625" y="1676400"/>
            <a:ext cx="7958138"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327" name="Rectangle 111"/>
          <p:cNvSpPr>
            <a:spLocks noGrp="1" noChangeArrowheads="1"/>
          </p:cNvSpPr>
          <p:nvPr>
            <p:ph type="title"/>
          </p:nvPr>
        </p:nvSpPr>
        <p:spPr bwMode="auto">
          <a:xfrm>
            <a:off x="1371600" y="152400"/>
            <a:ext cx="7378700" cy="1143000"/>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7328" name="Rectangle 112"/>
          <p:cNvSpPr>
            <a:spLocks noChangeArrowheads="1"/>
          </p:cNvSpPr>
          <p:nvPr/>
        </p:nvSpPr>
        <p:spPr bwMode="auto">
          <a:xfrm>
            <a:off x="6081713" y="6586538"/>
            <a:ext cx="304958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200" b="1" i="1">
                <a:solidFill>
                  <a:schemeClr val="hlink"/>
                </a:solidFill>
                <a:latin typeface="Book Antiqua" pitchFamily="18" charset="0"/>
              </a:rPr>
              <a:t>© The McGraw-Hill Companies, Inc., 2003</a:t>
            </a:r>
          </a:p>
        </p:txBody>
      </p:sp>
      <p:sp>
        <p:nvSpPr>
          <p:cNvPr id="137329" name="Rectangle 113"/>
          <p:cNvSpPr>
            <a:spLocks noChangeArrowheads="1"/>
          </p:cNvSpPr>
          <p:nvPr/>
        </p:nvSpPr>
        <p:spPr bwMode="auto">
          <a:xfrm>
            <a:off x="595313" y="6561138"/>
            <a:ext cx="17668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400" b="1" i="1">
                <a:solidFill>
                  <a:schemeClr val="hlink"/>
                </a:solidFill>
                <a:latin typeface="Book Antiqua" pitchFamily="18" charset="0"/>
              </a:rPr>
              <a:t>McGraw-Hill/Irwin</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lnSpc>
          <a:spcPct val="85000"/>
        </a:lnSpc>
        <a:spcBef>
          <a:spcPct val="0"/>
        </a:spcBef>
        <a:spcAft>
          <a:spcPct val="0"/>
        </a:spcAft>
        <a:defRPr sz="3600">
          <a:solidFill>
            <a:schemeClr val="tx2"/>
          </a:solidFill>
          <a:latin typeface="+mj-lt"/>
          <a:ea typeface="+mj-ea"/>
          <a:cs typeface="+mj-cs"/>
        </a:defRPr>
      </a:lvl1pPr>
      <a:lvl2pPr algn="l" rtl="0" fontAlgn="base">
        <a:lnSpc>
          <a:spcPct val="85000"/>
        </a:lnSpc>
        <a:spcBef>
          <a:spcPct val="0"/>
        </a:spcBef>
        <a:spcAft>
          <a:spcPct val="0"/>
        </a:spcAft>
        <a:defRPr sz="3600">
          <a:solidFill>
            <a:schemeClr val="tx2"/>
          </a:solidFill>
          <a:latin typeface="Times New Roman" pitchFamily="18" charset="0"/>
        </a:defRPr>
      </a:lvl2pPr>
      <a:lvl3pPr algn="l" rtl="0" fontAlgn="base">
        <a:lnSpc>
          <a:spcPct val="85000"/>
        </a:lnSpc>
        <a:spcBef>
          <a:spcPct val="0"/>
        </a:spcBef>
        <a:spcAft>
          <a:spcPct val="0"/>
        </a:spcAft>
        <a:defRPr sz="3600">
          <a:solidFill>
            <a:schemeClr val="tx2"/>
          </a:solidFill>
          <a:latin typeface="Times New Roman" pitchFamily="18" charset="0"/>
        </a:defRPr>
      </a:lvl3pPr>
      <a:lvl4pPr algn="l" rtl="0" fontAlgn="base">
        <a:lnSpc>
          <a:spcPct val="85000"/>
        </a:lnSpc>
        <a:spcBef>
          <a:spcPct val="0"/>
        </a:spcBef>
        <a:spcAft>
          <a:spcPct val="0"/>
        </a:spcAft>
        <a:defRPr sz="3600">
          <a:solidFill>
            <a:schemeClr val="tx2"/>
          </a:solidFill>
          <a:latin typeface="Times New Roman" pitchFamily="18" charset="0"/>
        </a:defRPr>
      </a:lvl4pPr>
      <a:lvl5pPr algn="l" rtl="0" fontAlgn="base">
        <a:lnSpc>
          <a:spcPct val="85000"/>
        </a:lnSpc>
        <a:spcBef>
          <a:spcPct val="0"/>
        </a:spcBef>
        <a:spcAft>
          <a:spcPct val="0"/>
        </a:spcAft>
        <a:defRPr sz="3600">
          <a:solidFill>
            <a:schemeClr val="tx2"/>
          </a:solidFill>
          <a:latin typeface="Times New Roman" pitchFamily="18" charset="0"/>
        </a:defRPr>
      </a:lvl5pPr>
      <a:lvl6pPr marL="457200" algn="l" rtl="0" fontAlgn="base">
        <a:lnSpc>
          <a:spcPct val="85000"/>
        </a:lnSpc>
        <a:spcBef>
          <a:spcPct val="0"/>
        </a:spcBef>
        <a:spcAft>
          <a:spcPct val="0"/>
        </a:spcAft>
        <a:defRPr sz="3600">
          <a:solidFill>
            <a:schemeClr val="tx2"/>
          </a:solidFill>
          <a:latin typeface="Times New Roman" pitchFamily="18" charset="0"/>
        </a:defRPr>
      </a:lvl6pPr>
      <a:lvl7pPr marL="914400" algn="l" rtl="0" fontAlgn="base">
        <a:lnSpc>
          <a:spcPct val="85000"/>
        </a:lnSpc>
        <a:spcBef>
          <a:spcPct val="0"/>
        </a:spcBef>
        <a:spcAft>
          <a:spcPct val="0"/>
        </a:spcAft>
        <a:defRPr sz="3600">
          <a:solidFill>
            <a:schemeClr val="tx2"/>
          </a:solidFill>
          <a:latin typeface="Times New Roman" pitchFamily="18" charset="0"/>
        </a:defRPr>
      </a:lvl7pPr>
      <a:lvl8pPr marL="1371600" algn="l" rtl="0" fontAlgn="base">
        <a:lnSpc>
          <a:spcPct val="85000"/>
        </a:lnSpc>
        <a:spcBef>
          <a:spcPct val="0"/>
        </a:spcBef>
        <a:spcAft>
          <a:spcPct val="0"/>
        </a:spcAft>
        <a:defRPr sz="3600">
          <a:solidFill>
            <a:schemeClr val="tx2"/>
          </a:solidFill>
          <a:latin typeface="Times New Roman" pitchFamily="18" charset="0"/>
        </a:defRPr>
      </a:lvl8pPr>
      <a:lvl9pPr marL="1828800" algn="l" rtl="0" fontAlgn="base">
        <a:lnSpc>
          <a:spcPct val="85000"/>
        </a:lnSpc>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fontAlgn="base">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fontAlgn="base">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wmf"/></Relationships>
</file>

<file path=ppt/slides/_rels/slide21.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8.wmf"/><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1.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2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25.wmf"/><Relationship Id="rId5" Type="http://schemas.openxmlformats.org/officeDocument/2006/relationships/oleObject" Target="../embeddings/oleObject22.bin"/><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image" Target="../media/image28.wmf"/><Relationship Id="rId5" Type="http://schemas.openxmlformats.org/officeDocument/2006/relationships/oleObject" Target="../embeddings/oleObject24.bin"/><Relationship Id="rId4" Type="http://schemas.openxmlformats.org/officeDocument/2006/relationships/image" Target="../media/image2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3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3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4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8050" name="Group 2"/>
          <p:cNvGrpSpPr>
            <a:grpSpLocks/>
          </p:cNvGrpSpPr>
          <p:nvPr/>
        </p:nvGrpSpPr>
        <p:grpSpPr bwMode="auto">
          <a:xfrm>
            <a:off x="914400" y="0"/>
            <a:ext cx="8229600" cy="6858000"/>
            <a:chOff x="0" y="0"/>
            <a:chExt cx="5760" cy="4320"/>
          </a:xfrm>
        </p:grpSpPr>
        <p:sp>
          <p:nvSpPr>
            <p:cNvPr id="258051" name="Rectangle 3"/>
            <p:cNvSpPr>
              <a:spLocks noChangeArrowheads="1"/>
            </p:cNvSpPr>
            <p:nvPr/>
          </p:nvSpPr>
          <p:spPr bwMode="auto">
            <a:xfrm>
              <a:off x="0" y="0"/>
              <a:ext cx="5760" cy="4320"/>
            </a:xfrm>
            <a:prstGeom prst="rect">
              <a:avLst/>
            </a:prstGeom>
            <a:solidFill>
              <a:srgbClr val="1A8485"/>
            </a:solidFill>
            <a:ln w="9525">
              <a:solidFill>
                <a:schemeClr val="tx1"/>
              </a:solidFill>
              <a:miter lim="800000"/>
              <a:headEnd/>
              <a:tailEnd/>
            </a:ln>
          </p:spPr>
          <p:txBody>
            <a:bodyPr wrap="none" anchor="ctr"/>
            <a:lstStyle/>
            <a:p>
              <a:endParaRPr lang="en-US">
                <a:latin typeface="Helvetica" pitchFamily="34" charset="0"/>
              </a:endParaRPr>
            </a:p>
          </p:txBody>
        </p:sp>
        <p:sp>
          <p:nvSpPr>
            <p:cNvPr id="258052" name="Oval 4"/>
            <p:cNvSpPr>
              <a:spLocks noChangeArrowheads="1"/>
            </p:cNvSpPr>
            <p:nvPr/>
          </p:nvSpPr>
          <p:spPr bwMode="auto">
            <a:xfrm>
              <a:off x="0" y="192"/>
              <a:ext cx="5760" cy="4128"/>
            </a:xfrm>
            <a:prstGeom prst="ellipse">
              <a:avLst/>
            </a:prstGeom>
            <a:gradFill rotWithShape="1">
              <a:gsLst>
                <a:gs pos="0">
                  <a:srgbClr val="C1D1CD"/>
                </a:gs>
                <a:gs pos="100000">
                  <a:srgbClr val="8CAAA2"/>
                </a:gs>
              </a:gsLst>
              <a:path path="shape">
                <a:fillToRect l="50000" t="50000" r="50000" b="50000"/>
              </a:path>
            </a:gradFill>
            <a:ln w="9525">
              <a:solidFill>
                <a:schemeClr val="tx1"/>
              </a:solidFill>
              <a:round/>
              <a:headEnd/>
              <a:tailEnd/>
            </a:ln>
          </p:spPr>
          <p:txBody>
            <a:bodyPr wrap="none" anchor="ctr"/>
            <a:lstStyle/>
            <a:p>
              <a:endParaRPr lang="en-US">
                <a:latin typeface="Helvetica" pitchFamily="34" charset="0"/>
              </a:endParaRPr>
            </a:p>
          </p:txBody>
        </p:sp>
      </p:grpSp>
      <p:sp>
        <p:nvSpPr>
          <p:cNvPr id="258053" name="Rectangle 5"/>
          <p:cNvSpPr>
            <a:spLocks noChangeArrowheads="1"/>
          </p:cNvSpPr>
          <p:nvPr/>
        </p:nvSpPr>
        <p:spPr bwMode="auto">
          <a:xfrm>
            <a:off x="4038600" y="1958975"/>
            <a:ext cx="41910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solidFill>
                  <a:srgbClr val="000066"/>
                </a:solidFill>
                <a:latin typeface="Helvetica" pitchFamily="34" charset="0"/>
              </a:rPr>
              <a:t>Fundamental</a:t>
            </a:r>
            <a:r>
              <a:rPr lang="en-US" sz="4400">
                <a:solidFill>
                  <a:srgbClr val="000066"/>
                </a:solidFill>
                <a:latin typeface="Helvetica" pitchFamily="34" charset="0"/>
              </a:rPr>
              <a:t> Managerial Accounting Concepts</a:t>
            </a:r>
          </a:p>
        </p:txBody>
      </p:sp>
      <p:sp>
        <p:nvSpPr>
          <p:cNvPr id="258054" name="Text Box 6"/>
          <p:cNvSpPr txBox="1">
            <a:spLocks noChangeArrowheads="1"/>
          </p:cNvSpPr>
          <p:nvPr/>
        </p:nvSpPr>
        <p:spPr bwMode="auto">
          <a:xfrm>
            <a:off x="4800600" y="4695825"/>
            <a:ext cx="350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1800">
                <a:solidFill>
                  <a:schemeClr val="bg1"/>
                </a:solidFill>
                <a:latin typeface="Helvetica" pitchFamily="34" charset="0"/>
              </a:rPr>
              <a:t>Thomas P.</a:t>
            </a:r>
            <a:r>
              <a:rPr lang="en-US">
                <a:solidFill>
                  <a:schemeClr val="bg1"/>
                </a:solidFill>
                <a:latin typeface="Helvetica" pitchFamily="34" charset="0"/>
              </a:rPr>
              <a:t> </a:t>
            </a:r>
            <a:r>
              <a:rPr lang="en-US" b="1">
                <a:solidFill>
                  <a:schemeClr val="bg1"/>
                </a:solidFill>
                <a:latin typeface="Helvetica" pitchFamily="34" charset="0"/>
              </a:rPr>
              <a:t>Edmonds</a:t>
            </a:r>
          </a:p>
          <a:p>
            <a:pPr eaLnBrk="1" hangingPunct="1">
              <a:spcBef>
                <a:spcPct val="50000"/>
              </a:spcBef>
            </a:pPr>
            <a:r>
              <a:rPr lang="en-US" sz="1800">
                <a:solidFill>
                  <a:schemeClr val="bg1"/>
                </a:solidFill>
                <a:latin typeface="Helvetica" pitchFamily="34" charset="0"/>
              </a:rPr>
              <a:t>Bor-Yi</a:t>
            </a:r>
            <a:r>
              <a:rPr lang="en-US">
                <a:solidFill>
                  <a:schemeClr val="bg1"/>
                </a:solidFill>
                <a:latin typeface="Helvetica" pitchFamily="34" charset="0"/>
              </a:rPr>
              <a:t> </a:t>
            </a:r>
            <a:r>
              <a:rPr lang="en-US" b="1">
                <a:solidFill>
                  <a:schemeClr val="bg1"/>
                </a:solidFill>
                <a:latin typeface="Helvetica" pitchFamily="34" charset="0"/>
              </a:rPr>
              <a:t>Tsay</a:t>
            </a:r>
          </a:p>
          <a:p>
            <a:pPr eaLnBrk="1" hangingPunct="1">
              <a:spcBef>
                <a:spcPct val="50000"/>
              </a:spcBef>
            </a:pPr>
            <a:r>
              <a:rPr lang="en-US" sz="1800">
                <a:solidFill>
                  <a:schemeClr val="bg1"/>
                </a:solidFill>
                <a:latin typeface="Helvetica" pitchFamily="34" charset="0"/>
              </a:rPr>
              <a:t>Philip R.</a:t>
            </a:r>
            <a:r>
              <a:rPr lang="en-US">
                <a:solidFill>
                  <a:schemeClr val="bg1"/>
                </a:solidFill>
                <a:latin typeface="Helvetica" pitchFamily="34" charset="0"/>
              </a:rPr>
              <a:t> </a:t>
            </a:r>
            <a:r>
              <a:rPr lang="en-US" b="1">
                <a:solidFill>
                  <a:schemeClr val="bg1"/>
                </a:solidFill>
                <a:latin typeface="Helvetica" pitchFamily="34" charset="0"/>
              </a:rPr>
              <a:t>Olds</a:t>
            </a:r>
          </a:p>
        </p:txBody>
      </p:sp>
      <p:pic>
        <p:nvPicPr>
          <p:cNvPr id="495623" name="Picture 7" descr="0073527025"/>
          <p:cNvPicPr>
            <a:picLocks noChangeAspect="1" noChangeArrowheads="1"/>
          </p:cNvPicPr>
          <p:nvPr/>
        </p:nvPicPr>
        <p:blipFill>
          <a:blip r:embed="rId3"/>
          <a:srcRect/>
          <a:stretch>
            <a:fillRect/>
          </a:stretch>
        </p:blipFill>
        <p:spPr bwMode="auto">
          <a:xfrm>
            <a:off x="304800" y="914400"/>
            <a:ext cx="3986213" cy="5105400"/>
          </a:xfrm>
          <a:prstGeom prst="rect">
            <a:avLst/>
          </a:prstGeom>
          <a:noFill/>
          <a:effectLst>
            <a:outerShdw dist="107763" dir="2700000" algn="ctr" rotWithShape="0">
              <a:srgbClr val="808080">
                <a:alpha val="50000"/>
              </a:srgbClr>
            </a:outerShdw>
          </a:effectLst>
        </p:spPr>
      </p:pic>
      <p:sp>
        <p:nvSpPr>
          <p:cNvPr id="495624" name="Rectangle 8"/>
          <p:cNvSpPr>
            <a:spLocks noChangeArrowheads="1"/>
          </p:cNvSpPr>
          <p:nvPr/>
        </p:nvSpPr>
        <p:spPr bwMode="auto">
          <a:xfrm>
            <a:off x="5867400" y="6477000"/>
            <a:ext cx="3505200" cy="533400"/>
          </a:xfrm>
          <a:prstGeom prst="rect">
            <a:avLst/>
          </a:prstGeom>
          <a:noFill/>
          <a:ln w="9525">
            <a:noFill/>
            <a:miter lim="800000"/>
            <a:headEnd/>
            <a:tailEnd/>
          </a:ln>
          <a:effectLst/>
        </p:spPr>
        <p:txBody>
          <a:bodyPr wrap="none" anchor="ctr" anchorCtr="1"/>
          <a:lstStyle/>
          <a:p>
            <a:pPr algn="r" eaLnBrk="0" hangingPunct="0">
              <a:defRPr/>
            </a:pPr>
            <a:r>
              <a:rPr lang="en-US" sz="700" b="1" i="1">
                <a:solidFill>
                  <a:srgbClr val="1A8485"/>
                </a:solidFill>
                <a:effectLst>
                  <a:outerShdw blurRad="38100" dist="38100" dir="2700000" algn="tl">
                    <a:srgbClr val="000000"/>
                  </a:outerShdw>
                </a:effectLst>
                <a:latin typeface="Book Antiqua" pitchFamily="18" charset="0"/>
                <a:cs typeface="Times New Roman" pitchFamily="18" charset="0"/>
              </a:rPr>
              <a:t>Copyright © </a:t>
            </a:r>
            <a:r>
              <a:rPr lang="en-US" sz="700" b="1" i="1">
                <a:solidFill>
                  <a:srgbClr val="1A8485"/>
                </a:solidFill>
                <a:effectLst>
                  <a:outerShdw blurRad="38100" dist="38100" dir="2700000" algn="tl">
                    <a:srgbClr val="000000"/>
                  </a:outerShdw>
                </a:effectLst>
                <a:latin typeface="Book Antiqua" pitchFamily="18" charset="0"/>
              </a:rPr>
              <a:t>2009 by The McGraw-Hill Companies, Inc.  All rights reserved.</a:t>
            </a:r>
          </a:p>
        </p:txBody>
      </p:sp>
      <p:sp>
        <p:nvSpPr>
          <p:cNvPr id="495625" name="Text Box 9"/>
          <p:cNvSpPr txBox="1">
            <a:spLocks noChangeArrowheads="1"/>
          </p:cNvSpPr>
          <p:nvPr/>
        </p:nvSpPr>
        <p:spPr bwMode="auto">
          <a:xfrm>
            <a:off x="914400" y="6629400"/>
            <a:ext cx="1600200" cy="214313"/>
          </a:xfrm>
          <a:prstGeom prst="rect">
            <a:avLst/>
          </a:prstGeom>
          <a:noFill/>
          <a:ln w="9525">
            <a:noFill/>
            <a:miter lim="800000"/>
            <a:headEnd/>
            <a:tailEnd/>
          </a:ln>
          <a:effectLst/>
        </p:spPr>
        <p:txBody>
          <a:bodyPr>
            <a:spAutoFit/>
          </a:bodyPr>
          <a:lstStyle/>
          <a:p>
            <a:pPr>
              <a:spcBef>
                <a:spcPct val="50000"/>
              </a:spcBef>
              <a:defRPr/>
            </a:pPr>
            <a:r>
              <a:rPr lang="en-US" sz="800" b="1">
                <a:solidFill>
                  <a:srgbClr val="1A8485"/>
                </a:solidFill>
                <a:effectLst>
                  <a:outerShdw blurRad="38100" dist="38100" dir="2700000" algn="tl">
                    <a:srgbClr val="000000"/>
                  </a:outerShdw>
                </a:effectLst>
                <a:latin typeface="Book Antiqua" pitchFamily="18" charset="0"/>
              </a:rPr>
              <a:t>McGraw-Hill/Irwin</a:t>
            </a:r>
          </a:p>
        </p:txBody>
      </p:sp>
      <p:sp>
        <p:nvSpPr>
          <p:cNvPr id="258058" name="Text Box 10"/>
          <p:cNvSpPr txBox="1">
            <a:spLocks noChangeArrowheads="1"/>
          </p:cNvSpPr>
          <p:nvPr/>
        </p:nvSpPr>
        <p:spPr bwMode="auto">
          <a:xfrm>
            <a:off x="5715000" y="16906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800" b="1">
                <a:solidFill>
                  <a:schemeClr val="bg1"/>
                </a:solidFill>
                <a:latin typeface="Helvetica" pitchFamily="34" charset="0"/>
              </a:rPr>
              <a:t>Fifth Edition</a:t>
            </a:r>
          </a:p>
        </p:txBody>
      </p:sp>
    </p:spTree>
  </p:cSld>
  <p:clrMapOvr>
    <a:masterClrMapping/>
  </p:clrMapOvr>
  <p:transition>
    <p:blinds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Average Cost per Unit</a:t>
            </a:r>
          </a:p>
        </p:txBody>
      </p:sp>
      <p:grpSp>
        <p:nvGrpSpPr>
          <p:cNvPr id="250883" name="Group 3"/>
          <p:cNvGrpSpPr>
            <a:grpSpLocks/>
          </p:cNvGrpSpPr>
          <p:nvPr/>
        </p:nvGrpSpPr>
        <p:grpSpPr bwMode="auto">
          <a:xfrm>
            <a:off x="914400" y="1981200"/>
            <a:ext cx="7543800" cy="1004888"/>
            <a:chOff x="720" y="1536"/>
            <a:chExt cx="4752" cy="633"/>
          </a:xfrm>
        </p:grpSpPr>
        <p:sp>
          <p:nvSpPr>
            <p:cNvPr id="250884" name="Text Box 4"/>
            <p:cNvSpPr txBox="1">
              <a:spLocks noChangeArrowheads="1"/>
            </p:cNvSpPr>
            <p:nvPr/>
          </p:nvSpPr>
          <p:spPr bwMode="auto">
            <a:xfrm>
              <a:off x="720" y="1536"/>
              <a:ext cx="235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Tahoma" pitchFamily="34" charset="0"/>
                </a:rPr>
                <a:t>Total Cost</a:t>
              </a:r>
            </a:p>
            <a:p>
              <a:pPr algn="ctr">
                <a:spcBef>
                  <a:spcPct val="50000"/>
                </a:spcBef>
              </a:pPr>
              <a:r>
                <a:rPr lang="en-US">
                  <a:latin typeface="Tahoma" pitchFamily="34" charset="0"/>
                </a:rPr>
                <a:t>Number of Units</a:t>
              </a:r>
            </a:p>
          </p:txBody>
        </p:sp>
        <p:sp>
          <p:nvSpPr>
            <p:cNvPr id="250885" name="Text Box 5"/>
            <p:cNvSpPr txBox="1">
              <a:spLocks noChangeArrowheads="1"/>
            </p:cNvSpPr>
            <p:nvPr/>
          </p:nvSpPr>
          <p:spPr bwMode="auto">
            <a:xfrm>
              <a:off x="2832" y="1708"/>
              <a:ext cx="2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ahoma" pitchFamily="34" charset="0"/>
                </a:rPr>
                <a:t>= Average Cost per Unit</a:t>
              </a:r>
            </a:p>
          </p:txBody>
        </p:sp>
        <p:sp>
          <p:nvSpPr>
            <p:cNvPr id="250886" name="Line 6"/>
            <p:cNvSpPr>
              <a:spLocks noChangeShapeType="1"/>
            </p:cNvSpPr>
            <p:nvPr/>
          </p:nvSpPr>
          <p:spPr bwMode="auto">
            <a:xfrm>
              <a:off x="1056" y="1872"/>
              <a:ext cx="17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50887" name="Group 7"/>
          <p:cNvGrpSpPr>
            <a:grpSpLocks/>
          </p:cNvGrpSpPr>
          <p:nvPr/>
        </p:nvGrpSpPr>
        <p:grpSpPr bwMode="auto">
          <a:xfrm>
            <a:off x="1295400" y="3200400"/>
            <a:ext cx="7162800" cy="2057400"/>
            <a:chOff x="816" y="2016"/>
            <a:chExt cx="4512" cy="1296"/>
          </a:xfrm>
        </p:grpSpPr>
        <p:sp>
          <p:nvSpPr>
            <p:cNvPr id="250888" name="Rectangle 8"/>
            <p:cNvSpPr>
              <a:spLocks noChangeArrowheads="1"/>
            </p:cNvSpPr>
            <p:nvPr/>
          </p:nvSpPr>
          <p:spPr bwMode="auto">
            <a:xfrm>
              <a:off x="816" y="2016"/>
              <a:ext cx="3840" cy="1296"/>
            </a:xfrm>
            <a:prstGeom prst="rect">
              <a:avLst/>
            </a:prstGeom>
            <a:solidFill>
              <a:srgbClr val="DBFFD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889" name="Text Box 9"/>
            <p:cNvSpPr txBox="1">
              <a:spLocks noChangeArrowheads="1"/>
            </p:cNvSpPr>
            <p:nvPr/>
          </p:nvSpPr>
          <p:spPr bwMode="auto">
            <a:xfrm>
              <a:off x="2688" y="2659"/>
              <a:ext cx="2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ahoma" pitchFamily="34" charset="0"/>
                </a:rPr>
                <a:t>= $250</a:t>
              </a:r>
            </a:p>
          </p:txBody>
        </p:sp>
        <p:sp>
          <p:nvSpPr>
            <p:cNvPr id="250890" name="Text Box 10"/>
            <p:cNvSpPr txBox="1">
              <a:spLocks noChangeArrowheads="1"/>
            </p:cNvSpPr>
            <p:nvPr/>
          </p:nvSpPr>
          <p:spPr bwMode="auto">
            <a:xfrm>
              <a:off x="1200" y="2487"/>
              <a:ext cx="2352"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atin typeface="Tahoma" pitchFamily="34" charset="0"/>
                </a:rPr>
                <a:t>$1,000</a:t>
              </a:r>
            </a:p>
            <a:p>
              <a:pPr algn="ctr">
                <a:spcBef>
                  <a:spcPct val="50000"/>
                </a:spcBef>
              </a:pPr>
              <a:r>
                <a:rPr lang="en-US">
                  <a:latin typeface="Tahoma" pitchFamily="34" charset="0"/>
                </a:rPr>
                <a:t>4</a:t>
              </a:r>
            </a:p>
          </p:txBody>
        </p:sp>
        <p:sp>
          <p:nvSpPr>
            <p:cNvPr id="250891" name="Line 11"/>
            <p:cNvSpPr>
              <a:spLocks noChangeShapeType="1"/>
            </p:cNvSpPr>
            <p:nvPr/>
          </p:nvSpPr>
          <p:spPr bwMode="auto">
            <a:xfrm>
              <a:off x="2112" y="2823"/>
              <a:ext cx="52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50892" name="Text Box 12"/>
            <p:cNvSpPr txBox="1">
              <a:spLocks noChangeArrowheads="1"/>
            </p:cNvSpPr>
            <p:nvPr/>
          </p:nvSpPr>
          <p:spPr bwMode="auto">
            <a:xfrm>
              <a:off x="1104" y="2208"/>
              <a:ext cx="36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ahoma" pitchFamily="34" charset="0"/>
                </a:rPr>
                <a:t>Tabor Example Average Cost Per Unit</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0887"/>
                                        </p:tgtEl>
                                        <p:attrNameLst>
                                          <p:attrName>style.visibility</p:attrName>
                                        </p:attrNameLst>
                                      </p:cBhvr>
                                      <p:to>
                                        <p:strVal val="visible"/>
                                      </p:to>
                                    </p:set>
                                    <p:anim calcmode="lin" valueType="num">
                                      <p:cBhvr additive="base">
                                        <p:cTn id="7" dur="500" fill="hold"/>
                                        <p:tgtEl>
                                          <p:spTgt spid="250887"/>
                                        </p:tgtEl>
                                        <p:attrNameLst>
                                          <p:attrName>ppt_x</p:attrName>
                                        </p:attrNameLst>
                                      </p:cBhvr>
                                      <p:tavLst>
                                        <p:tav tm="0">
                                          <p:val>
                                            <p:strVal val="#ppt_x"/>
                                          </p:val>
                                        </p:tav>
                                        <p:tav tm="100000">
                                          <p:val>
                                            <p:strVal val="#ppt_x"/>
                                          </p:val>
                                        </p:tav>
                                      </p:tavLst>
                                    </p:anim>
                                    <p:anim calcmode="lin" valueType="num">
                                      <p:cBhvr additive="base">
                                        <p:cTn id="8" dur="500" fill="hold"/>
                                        <p:tgtEl>
                                          <p:spTgt spid="2508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a:t>Costs Can Be Assets or Expenses</a:t>
            </a:r>
          </a:p>
        </p:txBody>
      </p:sp>
      <p:sp>
        <p:nvSpPr>
          <p:cNvPr id="197635" name="Rectangle 3"/>
          <p:cNvSpPr>
            <a:spLocks noChangeArrowheads="1"/>
          </p:cNvSpPr>
          <p:nvPr/>
        </p:nvSpPr>
        <p:spPr bwMode="auto">
          <a:xfrm>
            <a:off x="762000" y="1476375"/>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Cost Category</a:t>
            </a:r>
          </a:p>
        </p:txBody>
      </p:sp>
      <p:sp>
        <p:nvSpPr>
          <p:cNvPr id="197636" name="Rectangle 4"/>
          <p:cNvSpPr>
            <a:spLocks noChangeArrowheads="1"/>
          </p:cNvSpPr>
          <p:nvPr/>
        </p:nvSpPr>
        <p:spPr bwMode="auto">
          <a:xfrm>
            <a:off x="3505200" y="1476375"/>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Balance Sheet</a:t>
            </a:r>
          </a:p>
        </p:txBody>
      </p:sp>
      <p:sp>
        <p:nvSpPr>
          <p:cNvPr id="197637" name="Rectangle 5"/>
          <p:cNvSpPr>
            <a:spLocks noChangeArrowheads="1"/>
          </p:cNvSpPr>
          <p:nvPr/>
        </p:nvSpPr>
        <p:spPr bwMode="auto">
          <a:xfrm>
            <a:off x="6248400" y="1471613"/>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Income Statement</a:t>
            </a:r>
          </a:p>
        </p:txBody>
      </p:sp>
      <p:grpSp>
        <p:nvGrpSpPr>
          <p:cNvPr id="197638" name="Group 6"/>
          <p:cNvGrpSpPr>
            <a:grpSpLocks/>
          </p:cNvGrpSpPr>
          <p:nvPr/>
        </p:nvGrpSpPr>
        <p:grpSpPr bwMode="auto">
          <a:xfrm>
            <a:off x="990600" y="1828800"/>
            <a:ext cx="7772400" cy="4765675"/>
            <a:chOff x="624" y="1152"/>
            <a:chExt cx="4896" cy="3002"/>
          </a:xfrm>
        </p:grpSpPr>
        <p:sp>
          <p:nvSpPr>
            <p:cNvPr id="197639" name="Rectangle 7"/>
            <p:cNvSpPr>
              <a:spLocks noChangeArrowheads="1"/>
            </p:cNvSpPr>
            <p:nvPr/>
          </p:nvSpPr>
          <p:spPr bwMode="auto">
            <a:xfrm>
              <a:off x="624" y="1152"/>
              <a:ext cx="1440" cy="1200"/>
            </a:xfrm>
            <a:prstGeom prst="rect">
              <a:avLst/>
            </a:prstGeom>
            <a:solidFill>
              <a:srgbClr val="EDFFED"/>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nchor="ctr"/>
            <a:lstStyle/>
            <a:p>
              <a:pPr algn="ctr" eaLnBrk="0" hangingPunct="0"/>
              <a:endParaRPr lang="en-US" sz="2200" b="1">
                <a:solidFill>
                  <a:srgbClr val="008000"/>
                </a:solidFill>
                <a:latin typeface="Arial" charset="0"/>
              </a:endParaRPr>
            </a:p>
          </p:txBody>
        </p:sp>
        <p:sp>
          <p:nvSpPr>
            <p:cNvPr id="197640" name="Text Box 8"/>
            <p:cNvSpPr txBox="1">
              <a:spLocks noChangeArrowheads="1"/>
            </p:cNvSpPr>
            <p:nvPr/>
          </p:nvSpPr>
          <p:spPr bwMode="auto">
            <a:xfrm>
              <a:off x="672" y="1200"/>
              <a:ext cx="1392" cy="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8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p>
              <a:pPr eaLnBrk="0" hangingPunct="0">
                <a:spcBef>
                  <a:spcPct val="50000"/>
                </a:spcBef>
              </a:pPr>
              <a:r>
                <a:rPr lang="en-US" sz="2200" b="1">
                  <a:solidFill>
                    <a:srgbClr val="008000"/>
                  </a:solidFill>
                  <a:latin typeface="Arial" charset="0"/>
                </a:rPr>
                <a:t>$1,000</a:t>
              </a:r>
              <a:br>
                <a:rPr lang="en-US" sz="2200" b="1">
                  <a:solidFill>
                    <a:srgbClr val="008000"/>
                  </a:solidFill>
                  <a:latin typeface="Arial" charset="0"/>
                </a:rPr>
              </a:br>
              <a:r>
                <a:rPr lang="en-US" sz="2200" b="1" u="sng">
                  <a:solidFill>
                    <a:srgbClr val="008000"/>
                  </a:solidFill>
                  <a:latin typeface="Arial" charset="0"/>
                </a:rPr>
                <a:t>Product Costs</a:t>
              </a:r>
              <a:r>
                <a:rPr lang="en-US" sz="2200" b="1">
                  <a:solidFill>
                    <a:srgbClr val="008000"/>
                  </a:solidFill>
                  <a:latin typeface="Arial" charset="0"/>
                </a:rPr>
                <a:t/>
              </a:r>
              <a:br>
                <a:rPr lang="en-US" sz="2200" b="1">
                  <a:solidFill>
                    <a:srgbClr val="008000"/>
                  </a:solidFill>
                  <a:latin typeface="Arial" charset="0"/>
                </a:rPr>
              </a:br>
              <a:r>
                <a:rPr lang="en-US" sz="2200" b="1">
                  <a:solidFill>
                    <a:srgbClr val="008000"/>
                  </a:solidFill>
                  <a:latin typeface="Arial" charset="0"/>
                </a:rPr>
                <a:t>   </a:t>
              </a:r>
              <a:r>
                <a:rPr lang="en-US" sz="2000" b="1">
                  <a:solidFill>
                    <a:srgbClr val="008000"/>
                  </a:solidFill>
                  <a:latin typeface="Arial" charset="0"/>
                </a:rPr>
                <a:t>Materials</a:t>
              </a:r>
              <a:br>
                <a:rPr lang="en-US" sz="2000" b="1">
                  <a:solidFill>
                    <a:srgbClr val="008000"/>
                  </a:solidFill>
                  <a:latin typeface="Arial" charset="0"/>
                </a:rPr>
              </a:br>
              <a:r>
                <a:rPr lang="en-US" sz="2000" b="1">
                  <a:solidFill>
                    <a:srgbClr val="008000"/>
                  </a:solidFill>
                  <a:latin typeface="Arial" charset="0"/>
                </a:rPr>
                <a:t>   Labor</a:t>
              </a:r>
              <a:br>
                <a:rPr lang="en-US" sz="2000" b="1">
                  <a:solidFill>
                    <a:srgbClr val="008000"/>
                  </a:solidFill>
                  <a:latin typeface="Arial" charset="0"/>
                </a:rPr>
              </a:br>
              <a:r>
                <a:rPr lang="en-US" sz="2000" b="1">
                  <a:solidFill>
                    <a:srgbClr val="008000"/>
                  </a:solidFill>
                  <a:latin typeface="Arial" charset="0"/>
                </a:rPr>
                <a:t>   Tools</a:t>
              </a:r>
              <a:endParaRPr lang="en-US" sz="2200" b="1">
                <a:solidFill>
                  <a:srgbClr val="008000"/>
                </a:solidFill>
                <a:latin typeface="Arial" charset="0"/>
              </a:endParaRPr>
            </a:p>
          </p:txBody>
        </p:sp>
        <p:sp>
          <p:nvSpPr>
            <p:cNvPr id="197641" name="Rectangle 9"/>
            <p:cNvSpPr>
              <a:spLocks noChangeArrowheads="1"/>
            </p:cNvSpPr>
            <p:nvPr/>
          </p:nvSpPr>
          <p:spPr bwMode="auto">
            <a:xfrm>
              <a:off x="624" y="2954"/>
              <a:ext cx="1440" cy="1200"/>
            </a:xfrm>
            <a:prstGeom prst="rect">
              <a:avLst/>
            </a:prstGeom>
            <a:solidFill>
              <a:srgbClr val="EDFFED"/>
            </a:solidFill>
            <a:ln w="12700" cap="sq">
              <a:solidFill>
                <a:srgbClr val="008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nchor="ctr"/>
            <a:lstStyle/>
            <a:p>
              <a:pPr algn="ctr" eaLnBrk="0" hangingPunct="0"/>
              <a:endParaRPr lang="en-US" sz="2200" b="1">
                <a:solidFill>
                  <a:srgbClr val="008000"/>
                </a:solidFill>
                <a:latin typeface="Arial" charset="0"/>
              </a:endParaRPr>
            </a:p>
          </p:txBody>
        </p:sp>
        <p:sp>
          <p:nvSpPr>
            <p:cNvPr id="197642" name="Text Box 10"/>
            <p:cNvSpPr txBox="1">
              <a:spLocks noChangeArrowheads="1"/>
            </p:cNvSpPr>
            <p:nvPr/>
          </p:nvSpPr>
          <p:spPr bwMode="auto">
            <a:xfrm>
              <a:off x="672" y="3120"/>
              <a:ext cx="1392"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008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spAutoFit/>
            </a:bodyPr>
            <a:lstStyle/>
            <a:p>
              <a:pPr eaLnBrk="0" hangingPunct="0">
                <a:spcBef>
                  <a:spcPct val="50000"/>
                </a:spcBef>
              </a:pPr>
              <a:r>
                <a:rPr lang="en-US" sz="2200" b="1">
                  <a:solidFill>
                    <a:srgbClr val="008000"/>
                  </a:solidFill>
                  <a:latin typeface="Arial" charset="0"/>
                </a:rPr>
                <a:t>$200</a:t>
              </a:r>
              <a:br>
                <a:rPr lang="en-US" sz="2200" b="1">
                  <a:solidFill>
                    <a:srgbClr val="008000"/>
                  </a:solidFill>
                  <a:latin typeface="Arial" charset="0"/>
                </a:rPr>
              </a:br>
              <a:r>
                <a:rPr lang="en-US" sz="2200" b="1">
                  <a:solidFill>
                    <a:srgbClr val="008000"/>
                  </a:solidFill>
                  <a:latin typeface="Arial" charset="0"/>
                </a:rPr>
                <a:t>Selling and</a:t>
              </a:r>
              <a:br>
                <a:rPr lang="en-US" sz="2200" b="1">
                  <a:solidFill>
                    <a:srgbClr val="008000"/>
                  </a:solidFill>
                  <a:latin typeface="Arial" charset="0"/>
                </a:rPr>
              </a:br>
              <a:r>
                <a:rPr lang="en-US" sz="2200" b="1">
                  <a:solidFill>
                    <a:srgbClr val="008000"/>
                  </a:solidFill>
                  <a:latin typeface="Arial" charset="0"/>
                </a:rPr>
                <a:t>Administrative</a:t>
              </a:r>
              <a:br>
                <a:rPr lang="en-US" sz="2200" b="1">
                  <a:solidFill>
                    <a:srgbClr val="008000"/>
                  </a:solidFill>
                  <a:latin typeface="Arial" charset="0"/>
                </a:rPr>
              </a:br>
              <a:r>
                <a:rPr lang="en-US" sz="2200" b="1">
                  <a:solidFill>
                    <a:srgbClr val="008000"/>
                  </a:solidFill>
                  <a:latin typeface="Arial" charset="0"/>
                </a:rPr>
                <a:t>Costs</a:t>
              </a:r>
            </a:p>
          </p:txBody>
        </p:sp>
        <p:sp>
          <p:nvSpPr>
            <p:cNvPr id="197643" name="Text Box 11"/>
            <p:cNvSpPr txBox="1">
              <a:spLocks noChangeArrowheads="1"/>
            </p:cNvSpPr>
            <p:nvPr/>
          </p:nvSpPr>
          <p:spPr bwMode="auto">
            <a:xfrm>
              <a:off x="2448" y="1248"/>
              <a:ext cx="1392"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$1,000</a:t>
              </a:r>
              <a:br>
                <a:rPr lang="en-US" sz="2200" b="1">
                  <a:latin typeface="Arial" charset="0"/>
                </a:rPr>
              </a:br>
              <a:r>
                <a:rPr lang="en-US" sz="2200" b="1">
                  <a:latin typeface="Arial" charset="0"/>
                </a:rPr>
                <a:t>Cost of</a:t>
              </a:r>
              <a:br>
                <a:rPr lang="en-US" sz="2200" b="1">
                  <a:latin typeface="Arial" charset="0"/>
                </a:rPr>
              </a:br>
              <a:r>
                <a:rPr lang="en-US" sz="2200" b="1">
                  <a:latin typeface="Arial" charset="0"/>
                </a:rPr>
                <a:t>Finished</a:t>
              </a:r>
              <a:br>
                <a:rPr lang="en-US" sz="2200" b="1">
                  <a:latin typeface="Arial" charset="0"/>
                </a:rPr>
              </a:br>
              <a:r>
                <a:rPr lang="en-US" sz="2200" b="1">
                  <a:latin typeface="Arial" charset="0"/>
                </a:rPr>
                <a:t>Goods</a:t>
              </a:r>
            </a:p>
          </p:txBody>
        </p:sp>
        <p:sp>
          <p:nvSpPr>
            <p:cNvPr id="197644" name="Text Box 12"/>
            <p:cNvSpPr txBox="1">
              <a:spLocks noChangeArrowheads="1"/>
            </p:cNvSpPr>
            <p:nvPr/>
          </p:nvSpPr>
          <p:spPr bwMode="auto">
            <a:xfrm>
              <a:off x="4224" y="1344"/>
              <a:ext cx="1248"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$750</a:t>
              </a:r>
              <a:br>
                <a:rPr lang="en-US" sz="2200" b="1">
                  <a:latin typeface="Arial" charset="0"/>
                </a:rPr>
              </a:br>
              <a:r>
                <a:rPr lang="en-US" sz="2200" b="1">
                  <a:latin typeface="Arial" charset="0"/>
                </a:rPr>
                <a:t>Cost of</a:t>
              </a:r>
              <a:br>
                <a:rPr lang="en-US" sz="2200" b="1">
                  <a:latin typeface="Arial" charset="0"/>
                </a:rPr>
              </a:br>
              <a:r>
                <a:rPr lang="en-US" sz="2200" b="1">
                  <a:latin typeface="Arial" charset="0"/>
                </a:rPr>
                <a:t>Good Sold</a:t>
              </a:r>
            </a:p>
          </p:txBody>
        </p:sp>
        <p:sp>
          <p:nvSpPr>
            <p:cNvPr id="197645" name="Text Box 13"/>
            <p:cNvSpPr txBox="1">
              <a:spLocks noChangeArrowheads="1"/>
            </p:cNvSpPr>
            <p:nvPr/>
          </p:nvSpPr>
          <p:spPr bwMode="auto">
            <a:xfrm>
              <a:off x="2448" y="2746"/>
              <a:ext cx="1392"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$250</a:t>
              </a:r>
              <a:br>
                <a:rPr lang="en-US" sz="2200" b="1">
                  <a:latin typeface="Arial" charset="0"/>
                </a:rPr>
              </a:br>
              <a:r>
                <a:rPr lang="en-US" sz="2200" b="1">
                  <a:latin typeface="Arial" charset="0"/>
                </a:rPr>
                <a:t>Products Not</a:t>
              </a:r>
              <a:br>
                <a:rPr lang="en-US" sz="2200" b="1">
                  <a:latin typeface="Arial" charset="0"/>
                </a:rPr>
              </a:br>
              <a:r>
                <a:rPr lang="en-US" sz="2200" b="1">
                  <a:latin typeface="Arial" charset="0"/>
                </a:rPr>
                <a:t>Sold (Ending</a:t>
              </a:r>
              <a:br>
                <a:rPr lang="en-US" sz="2200" b="1">
                  <a:latin typeface="Arial" charset="0"/>
                </a:rPr>
              </a:br>
              <a:r>
                <a:rPr lang="en-US" sz="2200" b="1">
                  <a:latin typeface="Arial" charset="0"/>
                </a:rPr>
                <a:t>Inventory</a:t>
              </a:r>
            </a:p>
          </p:txBody>
        </p:sp>
        <p:sp>
          <p:nvSpPr>
            <p:cNvPr id="197646" name="Text Box 14"/>
            <p:cNvSpPr txBox="1">
              <a:spLocks noChangeArrowheads="1"/>
            </p:cNvSpPr>
            <p:nvPr/>
          </p:nvSpPr>
          <p:spPr bwMode="auto">
            <a:xfrm>
              <a:off x="4176" y="3120"/>
              <a:ext cx="1344"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$200</a:t>
              </a:r>
              <a:br>
                <a:rPr lang="en-US" sz="2200" b="1">
                  <a:latin typeface="Arial" charset="0"/>
                </a:rPr>
              </a:br>
              <a:r>
                <a:rPr lang="en-US" sz="2200" b="1">
                  <a:latin typeface="Arial" charset="0"/>
                </a:rPr>
                <a:t>Selling and</a:t>
              </a:r>
              <a:br>
                <a:rPr lang="en-US" sz="2200" b="1">
                  <a:latin typeface="Arial" charset="0"/>
                </a:rPr>
              </a:br>
              <a:r>
                <a:rPr lang="en-US" sz="2200" b="1">
                  <a:latin typeface="Arial" charset="0"/>
                </a:rPr>
                <a:t>Administrative</a:t>
              </a:r>
              <a:br>
                <a:rPr lang="en-US" sz="2200" b="1">
                  <a:latin typeface="Arial" charset="0"/>
                </a:rPr>
              </a:br>
              <a:r>
                <a:rPr lang="en-US" sz="2200" b="1">
                  <a:latin typeface="Arial" charset="0"/>
                </a:rPr>
                <a:t>Costs</a:t>
              </a:r>
            </a:p>
          </p:txBody>
        </p:sp>
        <p:sp>
          <p:nvSpPr>
            <p:cNvPr id="197647" name="AutoShape 15"/>
            <p:cNvSpPr>
              <a:spLocks noChangeArrowheads="1"/>
            </p:cNvSpPr>
            <p:nvPr/>
          </p:nvSpPr>
          <p:spPr bwMode="auto">
            <a:xfrm>
              <a:off x="2112" y="1632"/>
              <a:ext cx="624"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8" name="AutoShape 16"/>
            <p:cNvSpPr>
              <a:spLocks noChangeArrowheads="1"/>
            </p:cNvSpPr>
            <p:nvPr/>
          </p:nvSpPr>
          <p:spPr bwMode="auto">
            <a:xfrm>
              <a:off x="3648" y="1632"/>
              <a:ext cx="624"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49" name="AutoShape 17"/>
            <p:cNvSpPr>
              <a:spLocks noChangeArrowheads="1"/>
            </p:cNvSpPr>
            <p:nvPr/>
          </p:nvSpPr>
          <p:spPr bwMode="auto">
            <a:xfrm rot="16200000" flipH="1">
              <a:off x="2856" y="2328"/>
              <a:ext cx="624"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650" name="AutoShape 18"/>
            <p:cNvSpPr>
              <a:spLocks noChangeArrowheads="1"/>
            </p:cNvSpPr>
            <p:nvPr/>
          </p:nvSpPr>
          <p:spPr bwMode="auto">
            <a:xfrm>
              <a:off x="2160" y="3648"/>
              <a:ext cx="2016" cy="2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sz="3400"/>
              <a:t>Flow of Material Costs</a:t>
            </a:r>
          </a:p>
        </p:txBody>
      </p:sp>
      <p:sp>
        <p:nvSpPr>
          <p:cNvPr id="198661" name="Text Box 5"/>
          <p:cNvSpPr txBox="1">
            <a:spLocks noChangeArrowheads="1"/>
          </p:cNvSpPr>
          <p:nvPr/>
        </p:nvSpPr>
        <p:spPr bwMode="auto">
          <a:xfrm>
            <a:off x="4416425" y="3138488"/>
            <a:ext cx="1444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200" b="1">
                <a:latin typeface="Arial" charset="0"/>
              </a:rPr>
              <a:t>Inventory</a:t>
            </a:r>
          </a:p>
        </p:txBody>
      </p:sp>
      <p:sp>
        <p:nvSpPr>
          <p:cNvPr id="198662" name="Text Box 6"/>
          <p:cNvSpPr txBox="1">
            <a:spLocks noChangeArrowheads="1"/>
          </p:cNvSpPr>
          <p:nvPr/>
        </p:nvSpPr>
        <p:spPr bwMode="auto">
          <a:xfrm>
            <a:off x="6854825" y="2971800"/>
            <a:ext cx="1755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latin typeface="Arial" charset="0"/>
              </a:rPr>
              <a:t>Cost of</a:t>
            </a:r>
            <a:br>
              <a:rPr lang="en-US" sz="2200" b="1">
                <a:latin typeface="Arial" charset="0"/>
              </a:rPr>
            </a:br>
            <a:r>
              <a:rPr lang="en-US" sz="2200" b="1">
                <a:latin typeface="Arial" charset="0"/>
              </a:rPr>
              <a:t>Goods Sold</a:t>
            </a:r>
          </a:p>
        </p:txBody>
      </p:sp>
      <p:sp>
        <p:nvSpPr>
          <p:cNvPr id="198663" name="Text Box 7"/>
          <p:cNvSpPr txBox="1">
            <a:spLocks noChangeArrowheads="1"/>
          </p:cNvSpPr>
          <p:nvPr/>
        </p:nvSpPr>
        <p:spPr bwMode="auto">
          <a:xfrm>
            <a:off x="1806575" y="3048000"/>
            <a:ext cx="12414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FF0000"/>
                </a:solidFill>
                <a:latin typeface="Arial" charset="0"/>
              </a:rPr>
              <a:t>Material</a:t>
            </a:r>
          </a:p>
          <a:p>
            <a:pPr algn="ctr" eaLnBrk="0" hangingPunct="0"/>
            <a:r>
              <a:rPr lang="en-US" sz="2200" b="1">
                <a:solidFill>
                  <a:srgbClr val="FF0000"/>
                </a:solidFill>
                <a:latin typeface="Arial" charset="0"/>
              </a:rPr>
              <a:t>Costs</a:t>
            </a:r>
          </a:p>
        </p:txBody>
      </p:sp>
      <p:sp>
        <p:nvSpPr>
          <p:cNvPr id="198664" name="Line 8"/>
          <p:cNvSpPr>
            <a:spLocks noChangeShapeType="1"/>
          </p:cNvSpPr>
          <p:nvPr/>
        </p:nvSpPr>
        <p:spPr bwMode="auto">
          <a:xfrm>
            <a:off x="3502025" y="3352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5" name="Line 9"/>
          <p:cNvSpPr>
            <a:spLocks noChangeShapeType="1"/>
          </p:cNvSpPr>
          <p:nvPr/>
        </p:nvSpPr>
        <p:spPr bwMode="auto">
          <a:xfrm>
            <a:off x="5940425" y="3352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666" name="Rectangle 10"/>
          <p:cNvSpPr>
            <a:spLocks noChangeArrowheads="1"/>
          </p:cNvSpPr>
          <p:nvPr/>
        </p:nvSpPr>
        <p:spPr bwMode="auto">
          <a:xfrm>
            <a:off x="3505200" y="1476375"/>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Balance Sheet</a:t>
            </a:r>
          </a:p>
        </p:txBody>
      </p:sp>
      <p:sp>
        <p:nvSpPr>
          <p:cNvPr id="198667" name="Rectangle 11"/>
          <p:cNvSpPr>
            <a:spLocks noChangeArrowheads="1"/>
          </p:cNvSpPr>
          <p:nvPr/>
        </p:nvSpPr>
        <p:spPr bwMode="auto">
          <a:xfrm>
            <a:off x="6248400" y="1471613"/>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Income Statement</a:t>
            </a:r>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sz="3400"/>
              <a:t>Flow of Labor Costs</a:t>
            </a:r>
          </a:p>
        </p:txBody>
      </p:sp>
      <p:sp>
        <p:nvSpPr>
          <p:cNvPr id="199683" name="Rectangle 3"/>
          <p:cNvSpPr>
            <a:spLocks noChangeArrowheads="1"/>
          </p:cNvSpPr>
          <p:nvPr/>
        </p:nvSpPr>
        <p:spPr bwMode="auto">
          <a:xfrm>
            <a:off x="1133475" y="1946275"/>
            <a:ext cx="2209800" cy="1219200"/>
          </a:xfrm>
          <a:prstGeom prst="rect">
            <a:avLst/>
          </a:prstGeom>
          <a:solidFill>
            <a:srgbClr val="EDFFED"/>
          </a:solidFill>
          <a:ln w="12700" cap="sq">
            <a:solidFill>
              <a:srgbClr val="008000"/>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solidFill>
                  <a:srgbClr val="008000"/>
                </a:solidFill>
                <a:latin typeface="Arial" charset="0"/>
              </a:rPr>
              <a:t>Production</a:t>
            </a:r>
            <a:br>
              <a:rPr lang="en-US" sz="2200" b="1">
                <a:solidFill>
                  <a:srgbClr val="008000"/>
                </a:solidFill>
                <a:latin typeface="Arial" charset="0"/>
              </a:rPr>
            </a:br>
            <a:r>
              <a:rPr lang="en-US" sz="2200" b="1">
                <a:solidFill>
                  <a:srgbClr val="008000"/>
                </a:solidFill>
                <a:latin typeface="Arial" charset="0"/>
              </a:rPr>
              <a:t>Wages</a:t>
            </a:r>
          </a:p>
        </p:txBody>
      </p:sp>
      <p:sp>
        <p:nvSpPr>
          <p:cNvPr id="199686" name="Text Box 6"/>
          <p:cNvSpPr txBox="1">
            <a:spLocks noChangeArrowheads="1"/>
          </p:cNvSpPr>
          <p:nvPr/>
        </p:nvSpPr>
        <p:spPr bwMode="auto">
          <a:xfrm>
            <a:off x="4343400" y="2376488"/>
            <a:ext cx="1444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200" b="1">
                <a:latin typeface="Arial" charset="0"/>
              </a:rPr>
              <a:t>Inventory</a:t>
            </a:r>
          </a:p>
        </p:txBody>
      </p:sp>
      <p:sp>
        <p:nvSpPr>
          <p:cNvPr id="199687" name="Text Box 7"/>
          <p:cNvSpPr txBox="1">
            <a:spLocks noChangeArrowheads="1"/>
          </p:cNvSpPr>
          <p:nvPr/>
        </p:nvSpPr>
        <p:spPr bwMode="auto">
          <a:xfrm>
            <a:off x="6781800" y="2209800"/>
            <a:ext cx="1755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latin typeface="Arial" charset="0"/>
              </a:rPr>
              <a:t>Cost of</a:t>
            </a:r>
            <a:br>
              <a:rPr lang="en-US" sz="2200" b="1">
                <a:latin typeface="Arial" charset="0"/>
              </a:rPr>
            </a:br>
            <a:r>
              <a:rPr lang="en-US" sz="2200" b="1">
                <a:latin typeface="Arial" charset="0"/>
              </a:rPr>
              <a:t>Goods Sold</a:t>
            </a:r>
          </a:p>
        </p:txBody>
      </p:sp>
      <p:sp>
        <p:nvSpPr>
          <p:cNvPr id="199688" name="Text Box 8"/>
          <p:cNvSpPr txBox="1">
            <a:spLocks noChangeArrowheads="1"/>
          </p:cNvSpPr>
          <p:nvPr/>
        </p:nvSpPr>
        <p:spPr bwMode="auto">
          <a:xfrm>
            <a:off x="6992938" y="4876800"/>
            <a:ext cx="13350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latin typeface="Arial" charset="0"/>
              </a:rPr>
              <a:t>Salary</a:t>
            </a:r>
            <a:br>
              <a:rPr lang="en-US" sz="2200" b="1">
                <a:latin typeface="Arial" charset="0"/>
              </a:rPr>
            </a:br>
            <a:r>
              <a:rPr lang="en-US" sz="2200" b="1">
                <a:latin typeface="Arial" charset="0"/>
              </a:rPr>
              <a:t>Expense</a:t>
            </a:r>
          </a:p>
        </p:txBody>
      </p:sp>
      <p:sp>
        <p:nvSpPr>
          <p:cNvPr id="199689" name="Text Box 9"/>
          <p:cNvSpPr txBox="1">
            <a:spLocks noChangeArrowheads="1"/>
          </p:cNvSpPr>
          <p:nvPr/>
        </p:nvSpPr>
        <p:spPr bwMode="auto">
          <a:xfrm>
            <a:off x="1758950" y="3505200"/>
            <a:ext cx="9620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200" b="1">
                <a:solidFill>
                  <a:srgbClr val="0000CC"/>
                </a:solidFill>
                <a:latin typeface="Arial" charset="0"/>
              </a:rPr>
              <a:t>Labor</a:t>
            </a:r>
          </a:p>
          <a:p>
            <a:pPr eaLnBrk="0" hangingPunct="0"/>
            <a:r>
              <a:rPr lang="en-US" sz="2200" b="1">
                <a:solidFill>
                  <a:srgbClr val="0000CC"/>
                </a:solidFill>
                <a:latin typeface="Arial" charset="0"/>
              </a:rPr>
              <a:t>Costs</a:t>
            </a:r>
          </a:p>
        </p:txBody>
      </p:sp>
      <p:sp>
        <p:nvSpPr>
          <p:cNvPr id="199690" name="Line 10"/>
          <p:cNvSpPr>
            <a:spLocks noChangeShapeType="1"/>
          </p:cNvSpPr>
          <p:nvPr/>
        </p:nvSpPr>
        <p:spPr bwMode="auto">
          <a:xfrm>
            <a:off x="3429000" y="2590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91" name="Line 11"/>
          <p:cNvSpPr>
            <a:spLocks noChangeShapeType="1"/>
          </p:cNvSpPr>
          <p:nvPr/>
        </p:nvSpPr>
        <p:spPr bwMode="auto">
          <a:xfrm>
            <a:off x="5867400" y="2590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92" name="Line 12"/>
          <p:cNvSpPr>
            <a:spLocks noChangeShapeType="1"/>
          </p:cNvSpPr>
          <p:nvPr/>
        </p:nvSpPr>
        <p:spPr bwMode="auto">
          <a:xfrm>
            <a:off x="3429000" y="5257800"/>
            <a:ext cx="3581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693" name="Rectangle 13"/>
          <p:cNvSpPr>
            <a:spLocks noChangeArrowheads="1"/>
          </p:cNvSpPr>
          <p:nvPr/>
        </p:nvSpPr>
        <p:spPr bwMode="auto">
          <a:xfrm>
            <a:off x="1135063" y="4572000"/>
            <a:ext cx="2209800" cy="1219200"/>
          </a:xfrm>
          <a:prstGeom prst="rect">
            <a:avLst/>
          </a:prstGeom>
          <a:solidFill>
            <a:srgbClr val="EDFFED"/>
          </a:solidFill>
          <a:ln w="12700" cap="sq">
            <a:solidFill>
              <a:srgbClr val="008000"/>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solidFill>
                  <a:srgbClr val="008000"/>
                </a:solidFill>
                <a:latin typeface="Arial" charset="0"/>
              </a:rPr>
              <a:t>Selling and</a:t>
            </a:r>
            <a:br>
              <a:rPr lang="en-US" sz="2200" b="1">
                <a:solidFill>
                  <a:srgbClr val="008000"/>
                </a:solidFill>
                <a:latin typeface="Arial" charset="0"/>
              </a:rPr>
            </a:br>
            <a:r>
              <a:rPr lang="en-US" sz="2200" b="1">
                <a:solidFill>
                  <a:srgbClr val="008000"/>
                </a:solidFill>
                <a:latin typeface="Arial" charset="0"/>
              </a:rPr>
              <a:t>Administrative</a:t>
            </a:r>
            <a:br>
              <a:rPr lang="en-US" sz="2200" b="1">
                <a:solidFill>
                  <a:srgbClr val="008000"/>
                </a:solidFill>
                <a:latin typeface="Arial" charset="0"/>
              </a:rPr>
            </a:br>
            <a:r>
              <a:rPr lang="en-US" sz="2200" b="1">
                <a:solidFill>
                  <a:srgbClr val="008000"/>
                </a:solidFill>
                <a:latin typeface="Arial" charset="0"/>
              </a:rPr>
              <a:t>Salaries</a:t>
            </a:r>
          </a:p>
        </p:txBody>
      </p:sp>
      <p:cxnSp>
        <p:nvCxnSpPr>
          <p:cNvPr id="199694" name="AutoShape 14"/>
          <p:cNvCxnSpPr>
            <a:cxnSpLocks noChangeShapeType="1"/>
            <a:stCxn id="199689" idx="0"/>
            <a:endCxn id="199683" idx="2"/>
          </p:cNvCxnSpPr>
          <p:nvPr/>
        </p:nvCxnSpPr>
        <p:spPr bwMode="auto">
          <a:xfrm flipH="1" flipV="1">
            <a:off x="2238375" y="3165475"/>
            <a:ext cx="1588" cy="339725"/>
          </a:xfrm>
          <a:prstGeom prst="straightConnector1">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695" name="AutoShape 15"/>
          <p:cNvCxnSpPr>
            <a:cxnSpLocks noChangeShapeType="1"/>
            <a:stCxn id="199689" idx="2"/>
            <a:endCxn id="199693" idx="0"/>
          </p:cNvCxnSpPr>
          <p:nvPr/>
        </p:nvCxnSpPr>
        <p:spPr bwMode="auto">
          <a:xfrm>
            <a:off x="2239963" y="4267200"/>
            <a:ext cx="0" cy="304800"/>
          </a:xfrm>
          <a:prstGeom prst="straightConnector1">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9696" name="Rectangle 16"/>
          <p:cNvSpPr>
            <a:spLocks noChangeArrowheads="1"/>
          </p:cNvSpPr>
          <p:nvPr/>
        </p:nvSpPr>
        <p:spPr bwMode="auto">
          <a:xfrm>
            <a:off x="3505200" y="1476375"/>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Balance Sheet</a:t>
            </a:r>
          </a:p>
        </p:txBody>
      </p:sp>
      <p:sp>
        <p:nvSpPr>
          <p:cNvPr id="199697" name="Rectangle 17"/>
          <p:cNvSpPr>
            <a:spLocks noChangeArrowheads="1"/>
          </p:cNvSpPr>
          <p:nvPr/>
        </p:nvSpPr>
        <p:spPr bwMode="auto">
          <a:xfrm>
            <a:off x="6248400" y="1471613"/>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Income Statement</a:t>
            </a:r>
          </a:p>
        </p:txBody>
      </p:sp>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sz="3400"/>
              <a:t>Flow of Depreciation Charges</a:t>
            </a:r>
          </a:p>
        </p:txBody>
      </p:sp>
      <p:sp>
        <p:nvSpPr>
          <p:cNvPr id="200707" name="Rectangle 3"/>
          <p:cNvSpPr>
            <a:spLocks noChangeArrowheads="1"/>
          </p:cNvSpPr>
          <p:nvPr/>
        </p:nvSpPr>
        <p:spPr bwMode="auto">
          <a:xfrm>
            <a:off x="1133475" y="1946275"/>
            <a:ext cx="2209800" cy="1219200"/>
          </a:xfrm>
          <a:prstGeom prst="rect">
            <a:avLst/>
          </a:prstGeom>
          <a:solidFill>
            <a:srgbClr val="EDFFFF"/>
          </a:solidFill>
          <a:ln w="12700" cap="sq">
            <a:solidFill>
              <a:srgbClr val="008000"/>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solidFill>
                  <a:srgbClr val="0000CC"/>
                </a:solidFill>
                <a:latin typeface="Arial" charset="0"/>
              </a:rPr>
              <a:t>Depreciation on</a:t>
            </a:r>
          </a:p>
          <a:p>
            <a:pPr algn="ctr" eaLnBrk="0" hangingPunct="0"/>
            <a:r>
              <a:rPr lang="en-US" sz="2200" b="1">
                <a:solidFill>
                  <a:srgbClr val="0000CC"/>
                </a:solidFill>
                <a:latin typeface="Arial" charset="0"/>
              </a:rPr>
              <a:t>Manufacturing</a:t>
            </a:r>
            <a:br>
              <a:rPr lang="en-US" sz="2200" b="1">
                <a:solidFill>
                  <a:srgbClr val="0000CC"/>
                </a:solidFill>
                <a:latin typeface="Arial" charset="0"/>
              </a:rPr>
            </a:br>
            <a:r>
              <a:rPr lang="en-US" sz="2200" b="1">
                <a:solidFill>
                  <a:srgbClr val="0000CC"/>
                </a:solidFill>
                <a:latin typeface="Arial" charset="0"/>
              </a:rPr>
              <a:t>Equipment</a:t>
            </a:r>
          </a:p>
        </p:txBody>
      </p:sp>
      <p:sp>
        <p:nvSpPr>
          <p:cNvPr id="200710" name="Text Box 6"/>
          <p:cNvSpPr txBox="1">
            <a:spLocks noChangeArrowheads="1"/>
          </p:cNvSpPr>
          <p:nvPr/>
        </p:nvSpPr>
        <p:spPr bwMode="auto">
          <a:xfrm>
            <a:off x="4343400" y="2376488"/>
            <a:ext cx="14446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200" b="1">
                <a:latin typeface="Arial" charset="0"/>
              </a:rPr>
              <a:t>Inventory</a:t>
            </a:r>
          </a:p>
        </p:txBody>
      </p:sp>
      <p:sp>
        <p:nvSpPr>
          <p:cNvPr id="200711" name="Text Box 7"/>
          <p:cNvSpPr txBox="1">
            <a:spLocks noChangeArrowheads="1"/>
          </p:cNvSpPr>
          <p:nvPr/>
        </p:nvSpPr>
        <p:spPr bwMode="auto">
          <a:xfrm>
            <a:off x="6781800" y="2209800"/>
            <a:ext cx="17557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latin typeface="Arial" charset="0"/>
              </a:rPr>
              <a:t>Cost of</a:t>
            </a:r>
            <a:br>
              <a:rPr lang="en-US" sz="2200" b="1">
                <a:latin typeface="Arial" charset="0"/>
              </a:rPr>
            </a:br>
            <a:r>
              <a:rPr lang="en-US" sz="2200" b="1">
                <a:latin typeface="Arial" charset="0"/>
              </a:rPr>
              <a:t>Goods Sold</a:t>
            </a:r>
          </a:p>
        </p:txBody>
      </p:sp>
      <p:sp>
        <p:nvSpPr>
          <p:cNvPr id="200712" name="Text Box 8"/>
          <p:cNvSpPr txBox="1">
            <a:spLocks noChangeArrowheads="1"/>
          </p:cNvSpPr>
          <p:nvPr/>
        </p:nvSpPr>
        <p:spPr bwMode="auto">
          <a:xfrm>
            <a:off x="6883400" y="4800600"/>
            <a:ext cx="187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latin typeface="Arial" charset="0"/>
              </a:rPr>
              <a:t>Depreciation</a:t>
            </a:r>
            <a:br>
              <a:rPr lang="en-US" sz="2200" b="1">
                <a:latin typeface="Arial" charset="0"/>
              </a:rPr>
            </a:br>
            <a:r>
              <a:rPr lang="en-US" sz="2200" b="1">
                <a:latin typeface="Arial" charset="0"/>
              </a:rPr>
              <a:t>Expense</a:t>
            </a:r>
          </a:p>
        </p:txBody>
      </p:sp>
      <p:sp>
        <p:nvSpPr>
          <p:cNvPr id="200713" name="Text Box 9"/>
          <p:cNvSpPr txBox="1">
            <a:spLocks noChangeArrowheads="1"/>
          </p:cNvSpPr>
          <p:nvPr/>
        </p:nvSpPr>
        <p:spPr bwMode="auto">
          <a:xfrm>
            <a:off x="1501775" y="3505200"/>
            <a:ext cx="14747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FF0000"/>
                </a:solidFill>
                <a:latin typeface="Arial" charset="0"/>
              </a:rPr>
              <a:t>Overhead</a:t>
            </a:r>
            <a:br>
              <a:rPr lang="en-US" sz="2200" b="1">
                <a:solidFill>
                  <a:srgbClr val="FF0000"/>
                </a:solidFill>
                <a:latin typeface="Arial" charset="0"/>
              </a:rPr>
            </a:br>
            <a:r>
              <a:rPr lang="en-US" sz="2200" b="1">
                <a:solidFill>
                  <a:srgbClr val="FF0000"/>
                </a:solidFill>
                <a:latin typeface="Arial" charset="0"/>
              </a:rPr>
              <a:t>Costs</a:t>
            </a:r>
          </a:p>
        </p:txBody>
      </p:sp>
      <p:sp>
        <p:nvSpPr>
          <p:cNvPr id="200714" name="Line 10"/>
          <p:cNvSpPr>
            <a:spLocks noChangeShapeType="1"/>
          </p:cNvSpPr>
          <p:nvPr/>
        </p:nvSpPr>
        <p:spPr bwMode="auto">
          <a:xfrm>
            <a:off x="3429000" y="2590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5" name="Line 11"/>
          <p:cNvSpPr>
            <a:spLocks noChangeShapeType="1"/>
          </p:cNvSpPr>
          <p:nvPr/>
        </p:nvSpPr>
        <p:spPr bwMode="auto">
          <a:xfrm>
            <a:off x="5867400" y="2590800"/>
            <a:ext cx="914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6" name="Line 12"/>
          <p:cNvSpPr>
            <a:spLocks noChangeShapeType="1"/>
          </p:cNvSpPr>
          <p:nvPr/>
        </p:nvSpPr>
        <p:spPr bwMode="auto">
          <a:xfrm>
            <a:off x="3429000" y="5257800"/>
            <a:ext cx="3581400" cy="0"/>
          </a:xfrm>
          <a:prstGeom prst="line">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717" name="Rectangle 13"/>
          <p:cNvSpPr>
            <a:spLocks noChangeArrowheads="1"/>
          </p:cNvSpPr>
          <p:nvPr/>
        </p:nvSpPr>
        <p:spPr bwMode="auto">
          <a:xfrm>
            <a:off x="1135063" y="4572000"/>
            <a:ext cx="2209800" cy="1219200"/>
          </a:xfrm>
          <a:prstGeom prst="rect">
            <a:avLst/>
          </a:prstGeom>
          <a:solidFill>
            <a:srgbClr val="EDFFFF"/>
          </a:solidFill>
          <a:ln w="12700" cap="sq">
            <a:solidFill>
              <a:srgbClr val="008000"/>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solidFill>
                  <a:srgbClr val="0000CC"/>
                </a:solidFill>
                <a:latin typeface="Arial" charset="0"/>
              </a:rPr>
              <a:t>Depreciation on</a:t>
            </a:r>
            <a:br>
              <a:rPr lang="en-US" sz="2200" b="1">
                <a:solidFill>
                  <a:srgbClr val="0000CC"/>
                </a:solidFill>
                <a:latin typeface="Arial" charset="0"/>
              </a:rPr>
            </a:br>
            <a:r>
              <a:rPr lang="en-US" sz="2200" b="1">
                <a:solidFill>
                  <a:srgbClr val="0000CC"/>
                </a:solidFill>
                <a:latin typeface="Arial" charset="0"/>
              </a:rPr>
              <a:t>Office</a:t>
            </a:r>
            <a:br>
              <a:rPr lang="en-US" sz="2200" b="1">
                <a:solidFill>
                  <a:srgbClr val="0000CC"/>
                </a:solidFill>
                <a:latin typeface="Arial" charset="0"/>
              </a:rPr>
            </a:br>
            <a:r>
              <a:rPr lang="en-US" sz="2200" b="1">
                <a:solidFill>
                  <a:srgbClr val="0000CC"/>
                </a:solidFill>
                <a:latin typeface="Arial" charset="0"/>
              </a:rPr>
              <a:t>Equipment</a:t>
            </a:r>
          </a:p>
        </p:txBody>
      </p:sp>
      <p:cxnSp>
        <p:nvCxnSpPr>
          <p:cNvPr id="200718" name="AutoShape 14"/>
          <p:cNvCxnSpPr>
            <a:cxnSpLocks noChangeShapeType="1"/>
            <a:stCxn id="200713" idx="0"/>
            <a:endCxn id="200707" idx="2"/>
          </p:cNvCxnSpPr>
          <p:nvPr/>
        </p:nvCxnSpPr>
        <p:spPr bwMode="auto">
          <a:xfrm flipH="1" flipV="1">
            <a:off x="2238375" y="3165475"/>
            <a:ext cx="1588" cy="339725"/>
          </a:xfrm>
          <a:prstGeom prst="straightConnector1">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719" name="AutoShape 15"/>
          <p:cNvCxnSpPr>
            <a:cxnSpLocks noChangeShapeType="1"/>
            <a:stCxn id="200713" idx="2"/>
            <a:endCxn id="200717" idx="0"/>
          </p:cNvCxnSpPr>
          <p:nvPr/>
        </p:nvCxnSpPr>
        <p:spPr bwMode="auto">
          <a:xfrm>
            <a:off x="2239963" y="4267200"/>
            <a:ext cx="0" cy="304800"/>
          </a:xfrm>
          <a:prstGeom prst="straightConnector1">
            <a:avLst/>
          </a:prstGeom>
          <a:noFill/>
          <a:ln w="38100" cap="sq">
            <a:solidFill>
              <a:srgbClr val="FF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720" name="Rectangle 16"/>
          <p:cNvSpPr>
            <a:spLocks noChangeArrowheads="1"/>
          </p:cNvSpPr>
          <p:nvPr/>
        </p:nvSpPr>
        <p:spPr bwMode="auto">
          <a:xfrm>
            <a:off x="3505200" y="1476375"/>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Balance Sheet</a:t>
            </a:r>
          </a:p>
        </p:txBody>
      </p:sp>
      <p:sp>
        <p:nvSpPr>
          <p:cNvPr id="200721" name="Rectangle 17"/>
          <p:cNvSpPr>
            <a:spLocks noChangeArrowheads="1"/>
          </p:cNvSpPr>
          <p:nvPr/>
        </p:nvSpPr>
        <p:spPr bwMode="auto">
          <a:xfrm>
            <a:off x="6248400" y="1471613"/>
            <a:ext cx="2743200" cy="304800"/>
          </a:xfrm>
          <a:prstGeom prst="rect">
            <a:avLst/>
          </a:prstGeom>
          <a:solidFill>
            <a:srgbClr val="EDFF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1800" b="1">
                <a:solidFill>
                  <a:srgbClr val="0000FF"/>
                </a:solidFill>
                <a:latin typeface="Arial" charset="0"/>
              </a:rPr>
              <a:t>Income Statement</a:t>
            </a: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905000" y="2514600"/>
            <a:ext cx="5410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3300"/>
                </a:solidFill>
                <a:latin typeface="Tahoma" pitchFamily="34" charset="0"/>
              </a:rPr>
              <a:t>Insert Exhibit 1-8 Here</a:t>
            </a:r>
          </a:p>
        </p:txBody>
      </p:sp>
      <p:sp>
        <p:nvSpPr>
          <p:cNvPr id="252931" name="Rectangle 3"/>
          <p:cNvSpPr>
            <a:spLocks noGrp="1" noChangeArrowheads="1"/>
          </p:cNvSpPr>
          <p:nvPr>
            <p:ph type="title"/>
          </p:nvPr>
        </p:nvSpPr>
        <p:spPr/>
        <p:txBody>
          <a:bodyPr/>
          <a:lstStyle/>
          <a:p>
            <a:r>
              <a:rPr lang="en-US"/>
              <a:t>Total Product Cost</a:t>
            </a:r>
          </a:p>
        </p:txBody>
      </p:sp>
      <p:pic>
        <p:nvPicPr>
          <p:cNvPr id="252932" name="Picture 4" descr="edm91054_0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25600"/>
            <a:ext cx="7772400" cy="4279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a:t>Overhead Costs - A Closer Look</a:t>
            </a:r>
          </a:p>
        </p:txBody>
      </p:sp>
      <p:sp>
        <p:nvSpPr>
          <p:cNvPr id="202755" name="Rectangle 3"/>
          <p:cNvSpPr>
            <a:spLocks noGrp="1" noChangeArrowheads="1"/>
          </p:cNvSpPr>
          <p:nvPr>
            <p:ph type="body" idx="1"/>
          </p:nvPr>
        </p:nvSpPr>
        <p:spPr>
          <a:xfrm>
            <a:off x="809625" y="1498600"/>
            <a:ext cx="7958138" cy="2171700"/>
          </a:xfrm>
        </p:spPr>
        <p:txBody>
          <a:bodyPr/>
          <a:lstStyle/>
          <a:p>
            <a:pPr algn="ctr">
              <a:buFont typeface="Wingdings" pitchFamily="2" charset="2"/>
              <a:buNone/>
            </a:pPr>
            <a:r>
              <a:rPr lang="en-US"/>
              <a:t>  Cost that cannot be traced to products and services in a </a:t>
            </a:r>
            <a:r>
              <a:rPr lang="en-US" i="1"/>
              <a:t>cost effective</a:t>
            </a:r>
            <a:r>
              <a:rPr lang="en-US"/>
              <a:t> manner are called </a:t>
            </a:r>
            <a:r>
              <a:rPr lang="en-US">
                <a:solidFill>
                  <a:srgbClr val="0000CC"/>
                </a:solidFill>
                <a:effectLst>
                  <a:outerShdw blurRad="38100" dist="38100" dir="2700000" algn="tl">
                    <a:srgbClr val="C0C0C0"/>
                  </a:outerShdw>
                </a:effectLst>
              </a:rPr>
              <a:t>indirect costs </a:t>
            </a:r>
            <a:r>
              <a:rPr lang="en-US"/>
              <a:t>and are part of manufacturing overhead.</a:t>
            </a:r>
          </a:p>
        </p:txBody>
      </p:sp>
      <p:sp>
        <p:nvSpPr>
          <p:cNvPr id="202756" name="Rectangle 4"/>
          <p:cNvSpPr>
            <a:spLocks noChangeArrowheads="1"/>
          </p:cNvSpPr>
          <p:nvPr/>
        </p:nvSpPr>
        <p:spPr bwMode="auto">
          <a:xfrm>
            <a:off x="2743200" y="5791200"/>
            <a:ext cx="4419600" cy="533400"/>
          </a:xfrm>
          <a:prstGeom prst="rect">
            <a:avLst/>
          </a:prstGeom>
          <a:solidFill>
            <a:schemeClr val="accent1"/>
          </a:solidFill>
          <a:ln w="12700" cap="sq">
            <a:solidFill>
              <a:srgbClr val="000000"/>
            </a:solidFill>
            <a:miter lim="800000"/>
            <a:headEnd type="none" w="sm" len="sm"/>
            <a:tailEnd type="none" w="sm" len="sm"/>
          </a:ln>
          <a:effectLst>
            <a:outerShdw dist="53882" dir="2700000" algn="ctr" rotWithShape="0">
              <a:srgbClr val="000000"/>
            </a:outerShdw>
          </a:effectLst>
        </p:spPr>
        <p:txBody>
          <a:bodyPr wrap="none" anchor="ctr"/>
          <a:lstStyle/>
          <a:p>
            <a:pPr algn="ctr" eaLnBrk="0" hangingPunct="0"/>
            <a:r>
              <a:rPr lang="en-US" sz="2200" b="1">
                <a:solidFill>
                  <a:schemeClr val="folHlink"/>
                </a:solidFill>
                <a:effectLst>
                  <a:outerShdw blurRad="38100" dist="38100" dir="2700000" algn="tl">
                    <a:srgbClr val="000000"/>
                  </a:outerShdw>
                </a:effectLst>
                <a:latin typeface="Arial" charset="0"/>
              </a:rPr>
              <a:t>Manufacturing Overhead</a:t>
            </a:r>
          </a:p>
        </p:txBody>
      </p:sp>
      <p:sp>
        <p:nvSpPr>
          <p:cNvPr id="202757" name="Text Box 5"/>
          <p:cNvSpPr txBox="1">
            <a:spLocks noChangeArrowheads="1"/>
          </p:cNvSpPr>
          <p:nvPr/>
        </p:nvSpPr>
        <p:spPr bwMode="auto">
          <a:xfrm>
            <a:off x="990600" y="4648200"/>
            <a:ext cx="1397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Indirect</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Materials</a:t>
            </a:r>
          </a:p>
        </p:txBody>
      </p:sp>
      <p:sp>
        <p:nvSpPr>
          <p:cNvPr id="202758" name="Text Box 6"/>
          <p:cNvSpPr txBox="1">
            <a:spLocks noChangeArrowheads="1"/>
          </p:cNvSpPr>
          <p:nvPr/>
        </p:nvSpPr>
        <p:spPr bwMode="auto">
          <a:xfrm>
            <a:off x="3505200" y="4572000"/>
            <a:ext cx="11953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Indirect</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Labor</a:t>
            </a:r>
          </a:p>
        </p:txBody>
      </p:sp>
      <p:sp>
        <p:nvSpPr>
          <p:cNvPr id="202759" name="Text Box 7"/>
          <p:cNvSpPr txBox="1">
            <a:spLocks noChangeArrowheads="1"/>
          </p:cNvSpPr>
          <p:nvPr/>
        </p:nvSpPr>
        <p:spPr bwMode="auto">
          <a:xfrm>
            <a:off x="4419600" y="3505200"/>
            <a:ext cx="119538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Factory</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Utilities</a:t>
            </a:r>
          </a:p>
        </p:txBody>
      </p:sp>
      <p:sp>
        <p:nvSpPr>
          <p:cNvPr id="202760" name="Text Box 8"/>
          <p:cNvSpPr txBox="1">
            <a:spLocks noChangeArrowheads="1"/>
          </p:cNvSpPr>
          <p:nvPr/>
        </p:nvSpPr>
        <p:spPr bwMode="auto">
          <a:xfrm>
            <a:off x="6705600" y="3581400"/>
            <a:ext cx="21145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Rent on</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Manufacturing</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Facilities</a:t>
            </a:r>
          </a:p>
        </p:txBody>
      </p:sp>
      <p:sp>
        <p:nvSpPr>
          <p:cNvPr id="202761" name="Text Box 9"/>
          <p:cNvSpPr txBox="1">
            <a:spLocks noChangeArrowheads="1"/>
          </p:cNvSpPr>
          <p:nvPr/>
        </p:nvSpPr>
        <p:spPr bwMode="auto">
          <a:xfrm>
            <a:off x="1600200" y="3505200"/>
            <a:ext cx="2300288"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Depreciation on</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Manufacturing</a:t>
            </a:r>
            <a:br>
              <a:rPr lang="en-US" sz="2200" b="1">
                <a:solidFill>
                  <a:srgbClr val="996633"/>
                </a:solidFill>
                <a:effectLst>
                  <a:outerShdw blurRad="38100" dist="38100" dir="2700000" algn="tl">
                    <a:srgbClr val="C0C0C0"/>
                  </a:outerShdw>
                </a:effectLst>
                <a:latin typeface="Arial" charset="0"/>
              </a:rPr>
            </a:br>
            <a:r>
              <a:rPr lang="en-US" sz="2200" b="1">
                <a:solidFill>
                  <a:srgbClr val="996633"/>
                </a:solidFill>
                <a:effectLst>
                  <a:outerShdw blurRad="38100" dist="38100" dir="2700000" algn="tl">
                    <a:srgbClr val="C0C0C0"/>
                  </a:outerShdw>
                </a:effectLst>
                <a:latin typeface="Arial" charset="0"/>
              </a:rPr>
              <a:t>Assets</a:t>
            </a:r>
          </a:p>
        </p:txBody>
      </p:sp>
      <p:sp>
        <p:nvSpPr>
          <p:cNvPr id="202762" name="Text Box 10"/>
          <p:cNvSpPr txBox="1">
            <a:spLocks noChangeArrowheads="1"/>
          </p:cNvSpPr>
          <p:nvPr/>
        </p:nvSpPr>
        <p:spPr bwMode="auto">
          <a:xfrm>
            <a:off x="5075238" y="4572000"/>
            <a:ext cx="187801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200" b="1">
                <a:solidFill>
                  <a:srgbClr val="996633"/>
                </a:solidFill>
                <a:effectLst>
                  <a:outerShdw blurRad="38100" dist="38100" dir="2700000" algn="tl">
                    <a:srgbClr val="C0C0C0"/>
                  </a:outerShdw>
                </a:effectLst>
                <a:latin typeface="Arial" charset="0"/>
              </a:rPr>
              <a:t>Supervisor’s</a:t>
            </a:r>
          </a:p>
          <a:p>
            <a:pPr algn="ctr" eaLnBrk="0" hangingPunct="0"/>
            <a:r>
              <a:rPr lang="en-US" sz="2200" b="1">
                <a:solidFill>
                  <a:srgbClr val="996633"/>
                </a:solidFill>
                <a:effectLst>
                  <a:outerShdw blurRad="38100" dist="38100" dir="2700000" algn="tl">
                    <a:srgbClr val="C0C0C0"/>
                  </a:outerShdw>
                </a:effectLst>
                <a:latin typeface="Arial" charset="0"/>
              </a:rPr>
              <a:t>Salary</a:t>
            </a:r>
          </a:p>
        </p:txBody>
      </p:sp>
      <p:sp>
        <p:nvSpPr>
          <p:cNvPr id="202763" name="Line 11"/>
          <p:cNvSpPr>
            <a:spLocks noChangeShapeType="1"/>
          </p:cNvSpPr>
          <p:nvPr/>
        </p:nvSpPr>
        <p:spPr bwMode="auto">
          <a:xfrm>
            <a:off x="4953000" y="4267200"/>
            <a:ext cx="0" cy="15240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2764" name="Line 12"/>
          <p:cNvSpPr>
            <a:spLocks noChangeShapeType="1"/>
          </p:cNvSpPr>
          <p:nvPr/>
        </p:nvSpPr>
        <p:spPr bwMode="auto">
          <a:xfrm>
            <a:off x="2895600" y="4572000"/>
            <a:ext cx="533400" cy="11430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2765" name="Line 13"/>
          <p:cNvSpPr>
            <a:spLocks noChangeShapeType="1"/>
          </p:cNvSpPr>
          <p:nvPr/>
        </p:nvSpPr>
        <p:spPr bwMode="auto">
          <a:xfrm>
            <a:off x="4038600" y="5334000"/>
            <a:ext cx="0" cy="4572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2766" name="Line 14"/>
          <p:cNvSpPr>
            <a:spLocks noChangeShapeType="1"/>
          </p:cNvSpPr>
          <p:nvPr/>
        </p:nvSpPr>
        <p:spPr bwMode="auto">
          <a:xfrm>
            <a:off x="1981200" y="5334000"/>
            <a:ext cx="762000" cy="4572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2767" name="Line 15"/>
          <p:cNvSpPr>
            <a:spLocks noChangeShapeType="1"/>
          </p:cNvSpPr>
          <p:nvPr/>
        </p:nvSpPr>
        <p:spPr bwMode="auto">
          <a:xfrm>
            <a:off x="6019800" y="5334000"/>
            <a:ext cx="0" cy="4572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02768" name="Line 16"/>
          <p:cNvSpPr>
            <a:spLocks noChangeShapeType="1"/>
          </p:cNvSpPr>
          <p:nvPr/>
        </p:nvSpPr>
        <p:spPr bwMode="auto">
          <a:xfrm flipH="1">
            <a:off x="6934200" y="4648200"/>
            <a:ext cx="914400" cy="1143000"/>
          </a:xfrm>
          <a:prstGeom prst="line">
            <a:avLst/>
          </a:prstGeom>
          <a:noFill/>
          <a:ln w="38100" cap="sq">
            <a:solidFill>
              <a:srgbClr val="FF0000"/>
            </a:solidFill>
            <a:round/>
            <a:headEnd type="none" w="sm" len="sm"/>
            <a:tailEnd type="triangle" w="sm" len="sm"/>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body" idx="1"/>
          </p:nvPr>
        </p:nvSpPr>
        <p:spPr>
          <a:xfrm>
            <a:off x="228600" y="1447800"/>
            <a:ext cx="86868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Wingdings" pitchFamily="2" charset="2"/>
              <a:buNone/>
            </a:pPr>
            <a:r>
              <a:rPr lang="en-US" sz="3400" b="1"/>
              <a:t>All other manufacturing costs</a:t>
            </a:r>
          </a:p>
        </p:txBody>
      </p:sp>
      <p:sp>
        <p:nvSpPr>
          <p:cNvPr id="236547" name="Rectangle 3"/>
          <p:cNvSpPr>
            <a:spLocks noGrp="1" noChangeArrowheads="1"/>
          </p:cNvSpPr>
          <p:nvPr>
            <p:ph type="title"/>
          </p:nvPr>
        </p:nvSpPr>
        <p:spPr>
          <a:xfrm>
            <a:off x="1371600" y="152400"/>
            <a:ext cx="73152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Manufacturing Overhead</a:t>
            </a:r>
          </a:p>
        </p:txBody>
      </p:sp>
      <p:grpSp>
        <p:nvGrpSpPr>
          <p:cNvPr id="236548" name="Group 4"/>
          <p:cNvGrpSpPr>
            <a:grpSpLocks/>
          </p:cNvGrpSpPr>
          <p:nvPr/>
        </p:nvGrpSpPr>
        <p:grpSpPr bwMode="auto">
          <a:xfrm>
            <a:off x="768350" y="3359150"/>
            <a:ext cx="4337050" cy="2909888"/>
            <a:chOff x="484" y="2116"/>
            <a:chExt cx="2732" cy="1833"/>
          </a:xfrm>
        </p:grpSpPr>
        <p:sp>
          <p:nvSpPr>
            <p:cNvPr id="236549" name="AutoShape 5"/>
            <p:cNvSpPr>
              <a:spLocks noChangeArrowheads="1"/>
            </p:cNvSpPr>
            <p:nvPr/>
          </p:nvSpPr>
          <p:spPr bwMode="auto">
            <a:xfrm rot="16200000">
              <a:off x="667" y="2260"/>
              <a:ext cx="616" cy="328"/>
            </a:xfrm>
            <a:prstGeom prst="rightArrow">
              <a:avLst>
                <a:gd name="adj1" fmla="val 50000"/>
                <a:gd name="adj2" fmla="val 93911"/>
              </a:avLst>
            </a:prstGeom>
            <a:solidFill>
              <a:srgbClr val="009900"/>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550" name="Rectangle 6"/>
            <p:cNvSpPr>
              <a:spLocks noChangeArrowheads="1"/>
            </p:cNvSpPr>
            <p:nvPr/>
          </p:nvSpPr>
          <p:spPr bwMode="auto">
            <a:xfrm>
              <a:off x="484" y="2633"/>
              <a:ext cx="2732" cy="1316"/>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0000"/>
                </a:lnSpc>
                <a:spcBef>
                  <a:spcPct val="50000"/>
                </a:spcBef>
              </a:pPr>
              <a:r>
                <a:rPr lang="en-US" b="1">
                  <a:latin typeface="Arial" charset="0"/>
                </a:rPr>
                <a:t>Materials used to support the production process.</a:t>
              </a:r>
              <a:r>
                <a:rPr lang="en-US" b="1">
                  <a:solidFill>
                    <a:schemeClr val="bg2"/>
                  </a:solidFill>
                  <a:latin typeface="Arial" charset="0"/>
                </a:rPr>
                <a:t>  </a:t>
              </a:r>
              <a:r>
                <a:rPr lang="en-US" b="1">
                  <a:solidFill>
                    <a:srgbClr val="FC0128"/>
                  </a:solidFill>
                  <a:latin typeface="Arial" charset="0"/>
                </a:rPr>
                <a:t>Examples: lubricants and cleaning supplies used in an automobile assembly plant.</a:t>
              </a:r>
            </a:p>
          </p:txBody>
        </p:sp>
      </p:grpSp>
      <p:sp>
        <p:nvSpPr>
          <p:cNvPr id="236551" name="Rectangle 7"/>
          <p:cNvSpPr>
            <a:spLocks noChangeArrowheads="1"/>
          </p:cNvSpPr>
          <p:nvPr/>
        </p:nvSpPr>
        <p:spPr bwMode="auto">
          <a:xfrm>
            <a:off x="4149725" y="2351088"/>
            <a:ext cx="1489075" cy="968375"/>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Labor</a:t>
            </a:r>
          </a:p>
        </p:txBody>
      </p:sp>
      <p:sp>
        <p:nvSpPr>
          <p:cNvPr id="236552" name="Rectangle 8"/>
          <p:cNvSpPr>
            <a:spLocks noChangeArrowheads="1"/>
          </p:cNvSpPr>
          <p:nvPr/>
        </p:nvSpPr>
        <p:spPr bwMode="auto">
          <a:xfrm>
            <a:off x="811213" y="2351088"/>
            <a:ext cx="1474787" cy="968375"/>
          </a:xfrm>
          <a:prstGeom prst="rect">
            <a:avLst/>
          </a:prstGeom>
          <a:solidFill>
            <a:srgbClr val="00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Material</a:t>
            </a:r>
          </a:p>
        </p:txBody>
      </p:sp>
      <p:sp>
        <p:nvSpPr>
          <p:cNvPr id="236553" name="Rectangle 9"/>
          <p:cNvSpPr>
            <a:spLocks noChangeArrowheads="1"/>
          </p:cNvSpPr>
          <p:nvPr/>
        </p:nvSpPr>
        <p:spPr bwMode="auto">
          <a:xfrm>
            <a:off x="7502525" y="2351088"/>
            <a:ext cx="1489075" cy="968375"/>
          </a:xfrm>
          <a:prstGeom prst="rect">
            <a:avLst/>
          </a:prstGeom>
          <a:solidFill>
            <a:srgbClr val="CC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Other</a:t>
            </a:r>
            <a:br>
              <a:rPr lang="en-US" sz="2800">
                <a:solidFill>
                  <a:srgbClr val="FFFFCC"/>
                </a:solidFill>
                <a:latin typeface="Arial" charset="0"/>
              </a:rPr>
            </a:br>
            <a:r>
              <a:rPr lang="en-US" sz="2800">
                <a:solidFill>
                  <a:srgbClr val="FFFFCC"/>
                </a:solidFill>
                <a:latin typeface="Arial" charset="0"/>
              </a:rPr>
              <a:t>Costs</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afterEffect">
                                  <p:stCondLst>
                                    <p:cond delay="0"/>
                                  </p:stCondLst>
                                  <p:childTnLst>
                                    <p:set>
                                      <p:cBhvr>
                                        <p:cTn id="6" dur="1" fill="hold">
                                          <p:stCondLst>
                                            <p:cond delay="0"/>
                                          </p:stCondLst>
                                        </p:cTn>
                                        <p:tgtEl>
                                          <p:spTgt spid="236548"/>
                                        </p:tgtEl>
                                        <p:attrNameLst>
                                          <p:attrName>style.visibility</p:attrName>
                                        </p:attrNameLst>
                                      </p:cBhvr>
                                      <p:to>
                                        <p:strVal val="visible"/>
                                      </p:to>
                                    </p:set>
                                    <p:anim calcmode="lin" valueType="num">
                                      <p:cBhvr additive="base">
                                        <p:cTn id="7" dur="500" fill="hold"/>
                                        <p:tgtEl>
                                          <p:spTgt spid="236548"/>
                                        </p:tgtEl>
                                        <p:attrNameLst>
                                          <p:attrName>ppt_x</p:attrName>
                                        </p:attrNameLst>
                                      </p:cBhvr>
                                      <p:tavLst>
                                        <p:tav tm="0">
                                          <p:val>
                                            <p:strVal val="1+#ppt_w/2"/>
                                          </p:val>
                                        </p:tav>
                                        <p:tav tm="100000">
                                          <p:val>
                                            <p:strVal val="#ppt_x"/>
                                          </p:val>
                                        </p:tav>
                                      </p:tavLst>
                                    </p:anim>
                                    <p:anim calcmode="lin" valueType="num">
                                      <p:cBhvr additive="base">
                                        <p:cTn id="8" dur="500" fill="hold"/>
                                        <p:tgtEl>
                                          <p:spTgt spid="236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idx="1"/>
          </p:nvPr>
        </p:nvSpPr>
        <p:spPr>
          <a:xfrm>
            <a:off x="228600" y="1447800"/>
            <a:ext cx="86868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Wingdings" pitchFamily="2" charset="2"/>
              <a:buNone/>
            </a:pPr>
            <a:r>
              <a:rPr lang="en-US" sz="3400" b="1"/>
              <a:t>All other manufacturing costs</a:t>
            </a:r>
          </a:p>
        </p:txBody>
      </p:sp>
      <p:sp>
        <p:nvSpPr>
          <p:cNvPr id="238595" name="AutoShape 3"/>
          <p:cNvSpPr>
            <a:spLocks noChangeArrowheads="1"/>
          </p:cNvSpPr>
          <p:nvPr/>
        </p:nvSpPr>
        <p:spPr bwMode="auto">
          <a:xfrm rot="16200000">
            <a:off x="4421188" y="3609975"/>
            <a:ext cx="977900" cy="520700"/>
          </a:xfrm>
          <a:prstGeom prst="rightArrow">
            <a:avLst>
              <a:gd name="adj1" fmla="val 50000"/>
              <a:gd name="adj2" fmla="val 93911"/>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596" name="Rectangle 4"/>
          <p:cNvSpPr>
            <a:spLocks noChangeArrowheads="1"/>
          </p:cNvSpPr>
          <p:nvPr/>
        </p:nvSpPr>
        <p:spPr bwMode="auto">
          <a:xfrm>
            <a:off x="2971800" y="4179888"/>
            <a:ext cx="3879850" cy="2089150"/>
          </a:xfrm>
          <a:prstGeom prst="rect">
            <a:avLst/>
          </a:prstGeom>
          <a:solidFill>
            <a:srgbClr val="FCFEB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0000"/>
              </a:lnSpc>
              <a:spcBef>
                <a:spcPct val="40000"/>
              </a:spcBef>
            </a:pPr>
            <a:r>
              <a:rPr lang="en-US" b="1">
                <a:latin typeface="Arial" charset="0"/>
              </a:rPr>
              <a:t>Cost of personnel who do not work directly on the product.</a:t>
            </a:r>
            <a:r>
              <a:rPr lang="en-US" b="1">
                <a:solidFill>
                  <a:schemeClr val="bg1"/>
                </a:solidFill>
                <a:latin typeface="Arial" charset="0"/>
              </a:rPr>
              <a:t>  </a:t>
            </a:r>
            <a:r>
              <a:rPr lang="en-US" b="1">
                <a:solidFill>
                  <a:srgbClr val="FC0128"/>
                </a:solidFill>
                <a:latin typeface="Arial" charset="0"/>
              </a:rPr>
              <a:t>Examples:  maintenance workers, janitors and security guards.</a:t>
            </a:r>
          </a:p>
        </p:txBody>
      </p:sp>
      <p:sp>
        <p:nvSpPr>
          <p:cNvPr id="238597" name="Rectangle 5"/>
          <p:cNvSpPr>
            <a:spLocks noChangeArrowheads="1"/>
          </p:cNvSpPr>
          <p:nvPr/>
        </p:nvSpPr>
        <p:spPr bwMode="auto">
          <a:xfrm>
            <a:off x="4149725" y="2351088"/>
            <a:ext cx="1489075" cy="968375"/>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Labor</a:t>
            </a:r>
          </a:p>
        </p:txBody>
      </p:sp>
      <p:sp>
        <p:nvSpPr>
          <p:cNvPr id="238598" name="Rectangle 6"/>
          <p:cNvSpPr>
            <a:spLocks noChangeArrowheads="1"/>
          </p:cNvSpPr>
          <p:nvPr/>
        </p:nvSpPr>
        <p:spPr bwMode="auto">
          <a:xfrm>
            <a:off x="811213" y="2351088"/>
            <a:ext cx="1474787" cy="968375"/>
          </a:xfrm>
          <a:prstGeom prst="rect">
            <a:avLst/>
          </a:prstGeom>
          <a:solidFill>
            <a:srgbClr val="00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Material</a:t>
            </a:r>
          </a:p>
        </p:txBody>
      </p:sp>
      <p:sp>
        <p:nvSpPr>
          <p:cNvPr id="238599" name="Rectangle 7"/>
          <p:cNvSpPr>
            <a:spLocks noChangeArrowheads="1"/>
          </p:cNvSpPr>
          <p:nvPr/>
        </p:nvSpPr>
        <p:spPr bwMode="auto">
          <a:xfrm>
            <a:off x="7502525" y="2351088"/>
            <a:ext cx="1489075" cy="968375"/>
          </a:xfrm>
          <a:prstGeom prst="rect">
            <a:avLst/>
          </a:prstGeom>
          <a:solidFill>
            <a:srgbClr val="CC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Other</a:t>
            </a:r>
            <a:br>
              <a:rPr lang="en-US" sz="2800">
                <a:solidFill>
                  <a:srgbClr val="FFFFCC"/>
                </a:solidFill>
                <a:latin typeface="Arial" charset="0"/>
              </a:rPr>
            </a:br>
            <a:r>
              <a:rPr lang="en-US" sz="2800">
                <a:solidFill>
                  <a:srgbClr val="FFFFCC"/>
                </a:solidFill>
                <a:latin typeface="Arial" charset="0"/>
              </a:rPr>
              <a:t>Costs</a:t>
            </a:r>
          </a:p>
        </p:txBody>
      </p:sp>
      <p:sp>
        <p:nvSpPr>
          <p:cNvPr id="238600" name="Rectangle 8"/>
          <p:cNvSpPr>
            <a:spLocks noGrp="1" noChangeArrowheads="1"/>
          </p:cNvSpPr>
          <p:nvPr>
            <p:ph type="title"/>
          </p:nvPr>
        </p:nvSpPr>
        <p:spPr>
          <a:xfrm>
            <a:off x="1371600" y="152400"/>
            <a:ext cx="73152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Manufacturing Overhead</a:t>
            </a:r>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228600" y="1447800"/>
            <a:ext cx="8686800" cy="9906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buFont typeface="Wingdings" pitchFamily="2" charset="2"/>
              <a:buNone/>
            </a:pPr>
            <a:r>
              <a:rPr lang="en-US" sz="3400" b="1"/>
              <a:t>All other manufacturing costs</a:t>
            </a:r>
          </a:p>
        </p:txBody>
      </p:sp>
      <p:sp>
        <p:nvSpPr>
          <p:cNvPr id="240643" name="AutoShape 3"/>
          <p:cNvSpPr>
            <a:spLocks noChangeArrowheads="1"/>
          </p:cNvSpPr>
          <p:nvPr/>
        </p:nvSpPr>
        <p:spPr bwMode="auto">
          <a:xfrm rot="16200000">
            <a:off x="7785100" y="3600450"/>
            <a:ext cx="977900" cy="520700"/>
          </a:xfrm>
          <a:prstGeom prst="rightArrow">
            <a:avLst>
              <a:gd name="adj1" fmla="val 50000"/>
              <a:gd name="adj2" fmla="val 93911"/>
            </a:avLst>
          </a:prstGeom>
          <a:solidFill>
            <a:srgbClr val="CC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644" name="Rectangle 4"/>
          <p:cNvSpPr>
            <a:spLocks noChangeArrowheads="1"/>
          </p:cNvSpPr>
          <p:nvPr/>
        </p:nvSpPr>
        <p:spPr bwMode="auto">
          <a:xfrm>
            <a:off x="1905000" y="4179888"/>
            <a:ext cx="7145338" cy="1103312"/>
          </a:xfrm>
          <a:prstGeom prst="rect">
            <a:avLst/>
          </a:prstGeom>
          <a:solidFill>
            <a:srgbClr val="FFFFCC"/>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lnSpc>
                <a:spcPct val="90000"/>
              </a:lnSpc>
              <a:spcBef>
                <a:spcPct val="40000"/>
              </a:spcBef>
            </a:pPr>
            <a:r>
              <a:rPr lang="en-US" b="1">
                <a:solidFill>
                  <a:srgbClr val="FC0128"/>
                </a:solidFill>
                <a:latin typeface="Arial" charset="0"/>
              </a:rPr>
              <a:t>Examples:  depreciation on plant and equipment, property taxes, insurance, utilities, overtime premium, and unavoidable idle time.</a:t>
            </a:r>
          </a:p>
        </p:txBody>
      </p:sp>
      <p:sp>
        <p:nvSpPr>
          <p:cNvPr id="240645" name="Rectangle 5"/>
          <p:cNvSpPr>
            <a:spLocks noChangeArrowheads="1"/>
          </p:cNvSpPr>
          <p:nvPr/>
        </p:nvSpPr>
        <p:spPr bwMode="auto">
          <a:xfrm>
            <a:off x="4149725" y="2351088"/>
            <a:ext cx="1489075" cy="968375"/>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Labor</a:t>
            </a:r>
          </a:p>
        </p:txBody>
      </p:sp>
      <p:sp>
        <p:nvSpPr>
          <p:cNvPr id="240646" name="Rectangle 6"/>
          <p:cNvSpPr>
            <a:spLocks noChangeArrowheads="1"/>
          </p:cNvSpPr>
          <p:nvPr/>
        </p:nvSpPr>
        <p:spPr bwMode="auto">
          <a:xfrm>
            <a:off x="811213" y="2351088"/>
            <a:ext cx="1474787" cy="968375"/>
          </a:xfrm>
          <a:prstGeom prst="rect">
            <a:avLst/>
          </a:prstGeom>
          <a:solidFill>
            <a:srgbClr val="0099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Indirect</a:t>
            </a:r>
            <a:br>
              <a:rPr lang="en-US" sz="2800">
                <a:solidFill>
                  <a:srgbClr val="FFFFCC"/>
                </a:solidFill>
                <a:latin typeface="Arial" charset="0"/>
              </a:rPr>
            </a:br>
            <a:r>
              <a:rPr lang="en-US" sz="2800">
                <a:solidFill>
                  <a:srgbClr val="FFFFCC"/>
                </a:solidFill>
                <a:latin typeface="Arial" charset="0"/>
              </a:rPr>
              <a:t>Material</a:t>
            </a:r>
          </a:p>
        </p:txBody>
      </p:sp>
      <p:sp>
        <p:nvSpPr>
          <p:cNvPr id="240647" name="Rectangle 7"/>
          <p:cNvSpPr>
            <a:spLocks noChangeArrowheads="1"/>
          </p:cNvSpPr>
          <p:nvPr/>
        </p:nvSpPr>
        <p:spPr bwMode="auto">
          <a:xfrm>
            <a:off x="7502525" y="2351088"/>
            <a:ext cx="1489075" cy="968375"/>
          </a:xfrm>
          <a:prstGeom prst="rect">
            <a:avLst/>
          </a:prstGeom>
          <a:solidFill>
            <a:srgbClr val="CC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sz="2800">
                <a:solidFill>
                  <a:srgbClr val="FFFFCC"/>
                </a:solidFill>
                <a:latin typeface="Arial" charset="0"/>
              </a:rPr>
              <a:t>Other</a:t>
            </a:r>
            <a:br>
              <a:rPr lang="en-US" sz="2800">
                <a:solidFill>
                  <a:srgbClr val="FFFFCC"/>
                </a:solidFill>
                <a:latin typeface="Arial" charset="0"/>
              </a:rPr>
            </a:br>
            <a:r>
              <a:rPr lang="en-US" sz="2800">
                <a:solidFill>
                  <a:srgbClr val="FFFFCC"/>
                </a:solidFill>
                <a:latin typeface="Arial" charset="0"/>
              </a:rPr>
              <a:t>Costs</a:t>
            </a:r>
          </a:p>
        </p:txBody>
      </p:sp>
      <p:sp>
        <p:nvSpPr>
          <p:cNvPr id="240648" name="Rectangle 8"/>
          <p:cNvSpPr>
            <a:spLocks noGrp="1" noChangeArrowheads="1"/>
          </p:cNvSpPr>
          <p:nvPr>
            <p:ph type="title"/>
          </p:nvPr>
        </p:nvSpPr>
        <p:spPr>
          <a:xfrm>
            <a:off x="1371600" y="152400"/>
            <a:ext cx="73152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Manufacturing Overhead</a:t>
            </a:r>
          </a:p>
        </p:txBody>
      </p:sp>
      <p:sp>
        <p:nvSpPr>
          <p:cNvPr id="240649" name="Text Box 9"/>
          <p:cNvSpPr txBox="1">
            <a:spLocks noChangeArrowheads="1"/>
          </p:cNvSpPr>
          <p:nvPr/>
        </p:nvSpPr>
        <p:spPr bwMode="auto">
          <a:xfrm>
            <a:off x="3048000" y="5562600"/>
            <a:ext cx="4343400" cy="396875"/>
          </a:xfrm>
          <a:prstGeom prst="rect">
            <a:avLst/>
          </a:prstGeom>
          <a:solidFill>
            <a:srgbClr val="DBFFDB"/>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a:t>See Exhibit 1-11 on page 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40649"/>
                                        </p:tgtEl>
                                        <p:attrNameLst>
                                          <p:attrName>style.visibility</p:attrName>
                                        </p:attrNameLst>
                                      </p:cBhvr>
                                      <p:to>
                                        <p:strVal val="visible"/>
                                      </p:to>
                                    </p:set>
                                    <p:animEffect transition="in" filter="fade">
                                      <p:cBhvr>
                                        <p:cTn id="7" dur="770" decel="100000"/>
                                        <p:tgtEl>
                                          <p:spTgt spid="240649"/>
                                        </p:tgtEl>
                                      </p:cBhvr>
                                    </p:animEffect>
                                    <p:animScale>
                                      <p:cBhvr>
                                        <p:cTn id="8" dur="770" decel="100000"/>
                                        <p:tgtEl>
                                          <p:spTgt spid="240649"/>
                                        </p:tgtEl>
                                      </p:cBhvr>
                                      <p:from x="10000" y="10000"/>
                                      <p:to x="200000" y="450000"/>
                                    </p:animScale>
                                    <p:animScale>
                                      <p:cBhvr>
                                        <p:cTn id="9" dur="1230" accel="100000" fill="hold">
                                          <p:stCondLst>
                                            <p:cond delay="770"/>
                                          </p:stCondLst>
                                        </p:cTn>
                                        <p:tgtEl>
                                          <p:spTgt spid="240649"/>
                                        </p:tgtEl>
                                      </p:cBhvr>
                                      <p:from x="200000" y="450000"/>
                                      <p:to x="100000" y="100000"/>
                                    </p:animScale>
                                    <p:set>
                                      <p:cBhvr>
                                        <p:cTn id="10" dur="770" fill="hold"/>
                                        <p:tgtEl>
                                          <p:spTgt spid="240649"/>
                                        </p:tgtEl>
                                        <p:attrNameLst>
                                          <p:attrName>ppt_x</p:attrName>
                                        </p:attrNameLst>
                                      </p:cBhvr>
                                      <p:to>
                                        <p:strVal val="(0.5)"/>
                                      </p:to>
                                    </p:set>
                                    <p:anim from="(0.5)" to="(#ppt_x)" calcmode="lin" valueType="num">
                                      <p:cBhvr>
                                        <p:cTn id="11" dur="1230" accel="100000" fill="hold">
                                          <p:stCondLst>
                                            <p:cond delay="770"/>
                                          </p:stCondLst>
                                        </p:cTn>
                                        <p:tgtEl>
                                          <p:spTgt spid="240649"/>
                                        </p:tgtEl>
                                        <p:attrNameLst>
                                          <p:attrName>ppt_x</p:attrName>
                                        </p:attrNameLst>
                                      </p:cBhvr>
                                    </p:anim>
                                    <p:set>
                                      <p:cBhvr>
                                        <p:cTn id="12" dur="770" fill="hold"/>
                                        <p:tgtEl>
                                          <p:spTgt spid="240649"/>
                                        </p:tgtEl>
                                        <p:attrNameLst>
                                          <p:attrName>ppt_y</p:attrName>
                                        </p:attrNameLst>
                                      </p:cBhvr>
                                      <p:to>
                                        <p:strVal val="(#ppt_y+0.4)"/>
                                      </p:to>
                                    </p:set>
                                    <p:anim from="(#ppt_y+0.4)" to="(#ppt_y)" calcmode="lin" valueType="num">
                                      <p:cBhvr>
                                        <p:cTn id="13" dur="1230" accel="100000" fill="hold">
                                          <p:stCondLst>
                                            <p:cond delay="770"/>
                                          </p:stCondLst>
                                        </p:cTn>
                                        <p:tgtEl>
                                          <p:spTgt spid="2406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p:txBody>
          <a:bodyPr/>
          <a:lstStyle/>
          <a:p>
            <a:r>
              <a:rPr lang="en-US"/>
              <a:t>Chapter One</a:t>
            </a:r>
          </a:p>
        </p:txBody>
      </p:sp>
      <p:sp>
        <p:nvSpPr>
          <p:cNvPr id="244739" name="Rectangle 3"/>
          <p:cNvSpPr>
            <a:spLocks noGrp="1" noChangeArrowheads="1"/>
          </p:cNvSpPr>
          <p:nvPr>
            <p:ph type="subTitle" idx="1"/>
          </p:nvPr>
        </p:nvSpPr>
        <p:spPr/>
        <p:txBody>
          <a:bodyPr/>
          <a:lstStyle/>
          <a:p>
            <a:r>
              <a:rPr lang="en-US" sz="3600"/>
              <a:t>Management Accounting: </a:t>
            </a:r>
            <a:br>
              <a:rPr lang="en-US" sz="3600"/>
            </a:br>
            <a:r>
              <a:rPr lang="en-US" sz="3600"/>
              <a:t>A Value-Added Discipline</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t>Overhead Costs - A Closer Look</a:t>
            </a:r>
          </a:p>
        </p:txBody>
      </p:sp>
      <p:sp>
        <p:nvSpPr>
          <p:cNvPr id="203779" name="Rectangle 3"/>
          <p:cNvSpPr>
            <a:spLocks noGrp="1" noChangeArrowheads="1"/>
          </p:cNvSpPr>
          <p:nvPr>
            <p:ph type="body" idx="1"/>
          </p:nvPr>
        </p:nvSpPr>
        <p:spPr>
          <a:xfrm>
            <a:off x="809625" y="1676400"/>
            <a:ext cx="7958138" cy="1628775"/>
          </a:xfrm>
        </p:spPr>
        <p:txBody>
          <a:bodyPr/>
          <a:lstStyle/>
          <a:p>
            <a:pPr algn="ctr">
              <a:buFont typeface="Wingdings" pitchFamily="2" charset="2"/>
              <a:buNone/>
            </a:pPr>
            <a:r>
              <a:rPr lang="en-US"/>
              <a:t>  Since indirect costs cannot be traced to products, they are normally </a:t>
            </a:r>
            <a:r>
              <a:rPr lang="en-US">
                <a:solidFill>
                  <a:srgbClr val="0000CC"/>
                </a:solidFill>
                <a:effectLst>
                  <a:outerShdw blurRad="38100" dist="38100" dir="2700000" algn="tl">
                    <a:srgbClr val="C0C0C0"/>
                  </a:outerShdw>
                </a:effectLst>
              </a:rPr>
              <a:t>allocated </a:t>
            </a:r>
            <a:r>
              <a:rPr lang="en-US"/>
              <a:t>to the product in a reasonable manner.</a:t>
            </a:r>
          </a:p>
        </p:txBody>
      </p:sp>
      <p:grpSp>
        <p:nvGrpSpPr>
          <p:cNvPr id="203780" name="Group 4"/>
          <p:cNvGrpSpPr>
            <a:grpSpLocks/>
          </p:cNvGrpSpPr>
          <p:nvPr/>
        </p:nvGrpSpPr>
        <p:grpSpPr bwMode="auto">
          <a:xfrm>
            <a:off x="1308100" y="3778250"/>
            <a:ext cx="7150100" cy="3079750"/>
            <a:chOff x="824" y="2380"/>
            <a:chExt cx="4504" cy="1940"/>
          </a:xfrm>
        </p:grpSpPr>
        <p:grpSp>
          <p:nvGrpSpPr>
            <p:cNvPr id="203781" name="Group 5"/>
            <p:cNvGrpSpPr>
              <a:grpSpLocks/>
            </p:cNvGrpSpPr>
            <p:nvPr/>
          </p:nvGrpSpPr>
          <p:grpSpPr bwMode="auto">
            <a:xfrm>
              <a:off x="824" y="2380"/>
              <a:ext cx="4504" cy="596"/>
              <a:chOff x="597" y="2514"/>
              <a:chExt cx="4504" cy="596"/>
            </a:xfrm>
          </p:grpSpPr>
          <p:sp>
            <p:nvSpPr>
              <p:cNvPr id="203782" name="Text Box 6"/>
              <p:cNvSpPr txBox="1">
                <a:spLocks noChangeArrowheads="1"/>
              </p:cNvSpPr>
              <p:nvPr/>
            </p:nvSpPr>
            <p:spPr bwMode="auto">
              <a:xfrm>
                <a:off x="597" y="2514"/>
                <a:ext cx="1099"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b="1">
                    <a:solidFill>
                      <a:srgbClr val="FF0000"/>
                    </a:solidFill>
                  </a:rPr>
                  <a:t>Allocation</a:t>
                </a:r>
              </a:p>
              <a:p>
                <a:pPr algn="ctr" eaLnBrk="0" hangingPunct="0"/>
                <a:r>
                  <a:rPr lang="en-US" sz="2800" b="1">
                    <a:solidFill>
                      <a:srgbClr val="FF0000"/>
                    </a:solidFill>
                  </a:rPr>
                  <a:t>Rate</a:t>
                </a:r>
              </a:p>
            </p:txBody>
          </p:sp>
          <p:sp>
            <p:nvSpPr>
              <p:cNvPr id="203783" name="Text Box 7"/>
              <p:cNvSpPr txBox="1">
                <a:spLocks noChangeArrowheads="1"/>
              </p:cNvSpPr>
              <p:nvPr/>
            </p:nvSpPr>
            <p:spPr bwMode="auto">
              <a:xfrm>
                <a:off x="1961" y="2514"/>
                <a:ext cx="314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b="1" u="sng">
                    <a:solidFill>
                      <a:srgbClr val="FF0000"/>
                    </a:solidFill>
                  </a:rPr>
                  <a:t>Total Manufacturing Overhead</a:t>
                </a:r>
                <a:endParaRPr lang="en-US" sz="2800" b="1">
                  <a:solidFill>
                    <a:srgbClr val="FF0000"/>
                  </a:solidFill>
                </a:endParaRPr>
              </a:p>
              <a:p>
                <a:pPr algn="ctr" eaLnBrk="0" hangingPunct="0"/>
                <a:r>
                  <a:rPr lang="en-US" sz="2800" b="1">
                    <a:solidFill>
                      <a:srgbClr val="FF0000"/>
                    </a:solidFill>
                  </a:rPr>
                  <a:t>Relevant Activity</a:t>
                </a:r>
              </a:p>
            </p:txBody>
          </p:sp>
          <p:sp>
            <p:nvSpPr>
              <p:cNvPr id="203784" name="Text Box 8"/>
              <p:cNvSpPr txBox="1">
                <a:spLocks noChangeArrowheads="1"/>
              </p:cNvSpPr>
              <p:nvPr/>
            </p:nvSpPr>
            <p:spPr bwMode="auto">
              <a:xfrm>
                <a:off x="1680" y="2648"/>
                <a:ext cx="24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800" b="1">
                    <a:solidFill>
                      <a:srgbClr val="FF0000"/>
                    </a:solidFill>
                  </a:rPr>
                  <a:t>=</a:t>
                </a:r>
              </a:p>
            </p:txBody>
          </p:sp>
        </p:grpSp>
        <p:graphicFrame>
          <p:nvGraphicFramePr>
            <p:cNvPr id="203785" name="Object 9"/>
            <p:cNvGraphicFramePr>
              <a:graphicFrameLocks noChangeAspect="1"/>
            </p:cNvGraphicFramePr>
            <p:nvPr/>
          </p:nvGraphicFramePr>
          <p:xfrm>
            <a:off x="2400" y="3168"/>
            <a:ext cx="1059" cy="1152"/>
          </p:xfrm>
          <a:graphic>
            <a:graphicData uri="http://schemas.openxmlformats.org/presentationml/2006/ole">
              <mc:AlternateContent xmlns:mc="http://schemas.openxmlformats.org/markup-compatibility/2006">
                <mc:Choice xmlns:v="urn:schemas-microsoft-com:vml" Requires="v">
                  <p:oleObj spid="_x0000_s203786" name="Clip" r:id="rId3" imgW="2102040" imgH="2286720" progId="MS_ClipArt_Gallery.2">
                    <p:embed/>
                  </p:oleObj>
                </mc:Choice>
                <mc:Fallback>
                  <p:oleObj name="Clip" r:id="rId3" imgW="2102040" imgH="2286720" progId="MS_ClipArt_Gallery.2">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0" y="3168"/>
                          <a:ext cx="1059" cy="1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1026"/>
          <p:cNvSpPr>
            <a:spLocks noGrp="1" noChangeArrowheads="1"/>
          </p:cNvSpPr>
          <p:nvPr>
            <p:ph type="title"/>
          </p:nvPr>
        </p:nvSpPr>
        <p:spPr/>
        <p:txBody>
          <a:bodyPr/>
          <a:lstStyle/>
          <a:p>
            <a:r>
              <a:rPr lang="en-US"/>
              <a:t>Cost Allocation</a:t>
            </a:r>
          </a:p>
        </p:txBody>
      </p:sp>
      <p:pic>
        <p:nvPicPr>
          <p:cNvPr id="227345" name="Picture 1041" descr="bd0897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600200"/>
            <a:ext cx="1211263" cy="1635125"/>
          </a:xfrm>
          <a:prstGeom prst="rect">
            <a:avLst/>
          </a:prstGeom>
          <a:noFill/>
          <a:extLst>
            <a:ext uri="{909E8E84-426E-40DD-AFC4-6F175D3DCCD1}">
              <a14:hiddenFill xmlns:a14="http://schemas.microsoft.com/office/drawing/2010/main">
                <a:solidFill>
                  <a:srgbClr val="FFFFFF"/>
                </a:solidFill>
              </a14:hiddenFill>
            </a:ext>
          </a:extLst>
        </p:spPr>
      </p:pic>
      <p:cxnSp>
        <p:nvCxnSpPr>
          <p:cNvPr id="227346" name="AutoShape 1042"/>
          <p:cNvCxnSpPr>
            <a:cxnSpLocks noChangeShapeType="1"/>
            <a:stCxn id="227339" idx="3"/>
            <a:endCxn id="0" idx="1"/>
          </p:cNvCxnSpPr>
          <p:nvPr/>
        </p:nvCxnSpPr>
        <p:spPr bwMode="auto">
          <a:xfrm flipV="1">
            <a:off x="3048000" y="2332038"/>
            <a:ext cx="765175" cy="982662"/>
          </a:xfrm>
          <a:prstGeom prst="bentConnector3">
            <a:avLst>
              <a:gd name="adj1" fmla="val 50000"/>
            </a:avLst>
          </a:prstGeom>
          <a:noFill/>
          <a:ln w="38100" cap="sq">
            <a:solidFill>
              <a:srgbClr val="FF0000"/>
            </a:solidFill>
            <a:miter lim="800000"/>
            <a:headEnd type="none" w="sm" len="sm"/>
            <a:tailEnd type="triangle" w="sm" len="sm"/>
          </a:ln>
          <a:effectLst>
            <a:outerShdw dist="17961" dir="2700000" algn="ctr" rotWithShape="0">
              <a:srgbClr val="000000"/>
            </a:outerShdw>
          </a:effectLst>
          <a:extLst>
            <a:ext uri="{909E8E84-426E-40DD-AFC4-6F175D3DCCD1}">
              <a14:hiddenFill xmlns:a14="http://schemas.microsoft.com/office/drawing/2010/main">
                <a:noFill/>
              </a14:hiddenFill>
            </a:ext>
          </a:extLst>
        </p:spPr>
      </p:cxnSp>
      <p:cxnSp>
        <p:nvCxnSpPr>
          <p:cNvPr id="227347" name="AutoShape 1043"/>
          <p:cNvCxnSpPr>
            <a:cxnSpLocks noChangeShapeType="1"/>
            <a:stCxn id="227339" idx="3"/>
            <a:endCxn id="0" idx="1"/>
          </p:cNvCxnSpPr>
          <p:nvPr/>
        </p:nvCxnSpPr>
        <p:spPr bwMode="auto">
          <a:xfrm>
            <a:off x="3048000" y="3314700"/>
            <a:ext cx="766763" cy="1150938"/>
          </a:xfrm>
          <a:prstGeom prst="bentConnector3">
            <a:avLst>
              <a:gd name="adj1" fmla="val 49898"/>
            </a:avLst>
          </a:prstGeom>
          <a:noFill/>
          <a:ln w="38100" cap="sq">
            <a:solidFill>
              <a:srgbClr val="FF0000"/>
            </a:solidFill>
            <a:miter lim="800000"/>
            <a:headEnd type="none" w="sm" len="sm"/>
            <a:tailEnd type="triangle" w="sm" len="sm"/>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27339" name="Rectangle 1035"/>
          <p:cNvSpPr>
            <a:spLocks noChangeArrowheads="1"/>
          </p:cNvSpPr>
          <p:nvPr/>
        </p:nvSpPr>
        <p:spPr bwMode="auto">
          <a:xfrm>
            <a:off x="685800" y="2514600"/>
            <a:ext cx="2362200" cy="16002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000000"/>
            </a:outerShdw>
          </a:effectLst>
        </p:spPr>
        <p:txBody>
          <a:bodyPr wrap="none" anchor="ctr"/>
          <a:lstStyle/>
          <a:p>
            <a:pPr algn="ctr"/>
            <a:r>
              <a:rPr lang="en-US">
                <a:effectLst>
                  <a:outerShdw blurRad="38100" dist="38100" dir="2700000" algn="tl">
                    <a:srgbClr val="000000"/>
                  </a:outerShdw>
                </a:effectLst>
                <a:latin typeface="Arial" charset="0"/>
              </a:rPr>
              <a:t>Allocation rate:</a:t>
            </a:r>
            <a:br>
              <a:rPr lang="en-US">
                <a:effectLst>
                  <a:outerShdw blurRad="38100" dist="38100" dir="2700000" algn="tl">
                    <a:srgbClr val="000000"/>
                  </a:outerShdw>
                </a:effectLst>
                <a:latin typeface="Arial" charset="0"/>
              </a:rPr>
            </a:br>
            <a:r>
              <a:rPr lang="en-US">
                <a:effectLst>
                  <a:outerShdw blurRad="38100" dist="38100" dir="2700000" algn="tl">
                    <a:srgbClr val="000000"/>
                  </a:outerShdw>
                </a:effectLst>
                <a:latin typeface="Arial" charset="0"/>
              </a:rPr>
              <a:t>$120 </a:t>
            </a:r>
            <a:r>
              <a:rPr lang="en-US">
                <a:effectLst>
                  <a:outerShdw blurRad="38100" dist="38100" dir="2700000" algn="tl">
                    <a:srgbClr val="000000"/>
                  </a:outerShdw>
                </a:effectLst>
                <a:latin typeface="Arial" charset="0"/>
                <a:cs typeface="Times New Roman" pitchFamily="18" charset="0"/>
              </a:rPr>
              <a:t>÷ 8 = $15</a:t>
            </a:r>
            <a:br>
              <a:rPr lang="en-US">
                <a:effectLst>
                  <a:outerShdw blurRad="38100" dist="38100" dir="2700000" algn="tl">
                    <a:srgbClr val="000000"/>
                  </a:outerShdw>
                </a:effectLst>
                <a:latin typeface="Arial" charset="0"/>
                <a:cs typeface="Times New Roman" pitchFamily="18" charset="0"/>
              </a:rPr>
            </a:br>
            <a:r>
              <a:rPr lang="en-US">
                <a:effectLst>
                  <a:outerShdw blurRad="38100" dist="38100" dir="2700000" algn="tl">
                    <a:srgbClr val="000000"/>
                  </a:outerShdw>
                </a:effectLst>
                <a:latin typeface="Arial" charset="0"/>
                <a:cs typeface="Times New Roman" pitchFamily="18" charset="0"/>
              </a:rPr>
              <a:t>per labor hour</a:t>
            </a:r>
            <a:endParaRPr lang="en-US">
              <a:effectLst>
                <a:outerShdw blurRad="38100" dist="38100" dir="2700000" algn="tl">
                  <a:srgbClr val="000000"/>
                </a:outerShdw>
              </a:effectLst>
              <a:latin typeface="Arial" charset="0"/>
            </a:endParaRPr>
          </a:p>
        </p:txBody>
      </p:sp>
      <p:sp>
        <p:nvSpPr>
          <p:cNvPr id="227348" name="Line 1044"/>
          <p:cNvSpPr>
            <a:spLocks noChangeShapeType="1"/>
          </p:cNvSpPr>
          <p:nvPr/>
        </p:nvSpPr>
        <p:spPr bwMode="auto">
          <a:xfrm>
            <a:off x="6096000" y="2362200"/>
            <a:ext cx="838200" cy="0"/>
          </a:xfrm>
          <a:prstGeom prst="line">
            <a:avLst/>
          </a:prstGeom>
          <a:noFill/>
          <a:ln w="38100" cap="sq">
            <a:solidFill>
              <a:srgbClr val="FF0000"/>
            </a:solidFill>
            <a:round/>
            <a:headEnd type="none" w="sm" len="sm"/>
            <a:tailEnd type="triangle" w="sm" len="sm"/>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sp>
        <p:nvSpPr>
          <p:cNvPr id="227349" name="Line 1045"/>
          <p:cNvSpPr>
            <a:spLocks noChangeShapeType="1"/>
          </p:cNvSpPr>
          <p:nvPr/>
        </p:nvSpPr>
        <p:spPr bwMode="auto">
          <a:xfrm>
            <a:off x="6096000" y="4473575"/>
            <a:ext cx="838200" cy="0"/>
          </a:xfrm>
          <a:prstGeom prst="line">
            <a:avLst/>
          </a:prstGeom>
          <a:noFill/>
          <a:ln w="38100" cap="sq">
            <a:solidFill>
              <a:srgbClr val="FF0000"/>
            </a:solidFill>
            <a:round/>
            <a:headEnd type="none" w="sm" len="sm"/>
            <a:tailEnd type="triangle" w="sm" len="sm"/>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wrap="none"/>
          <a:lstStyle/>
          <a:p>
            <a:endParaRPr lang="en-US"/>
          </a:p>
        </p:txBody>
      </p:sp>
      <p:graphicFrame>
        <p:nvGraphicFramePr>
          <p:cNvPr id="227340" name="Object 1036"/>
          <p:cNvGraphicFramePr>
            <a:graphicFrameLocks noChangeAspect="1"/>
          </p:cNvGraphicFramePr>
          <p:nvPr/>
        </p:nvGraphicFramePr>
        <p:xfrm>
          <a:off x="3813175" y="1752600"/>
          <a:ext cx="2286000" cy="1158875"/>
        </p:xfrm>
        <a:graphic>
          <a:graphicData uri="http://schemas.openxmlformats.org/presentationml/2006/ole">
            <mc:AlternateContent xmlns:mc="http://schemas.openxmlformats.org/markup-compatibility/2006">
              <mc:Choice xmlns:v="urn:schemas-microsoft-com:vml" Requires="v">
                <p:oleObj spid="_x0000_s227355" name="Worksheet" r:id="rId4" imgW="1972056" imgH="1000354" progId="Excel.Sheet.8">
                  <p:embed/>
                </p:oleObj>
              </mc:Choice>
              <mc:Fallback>
                <p:oleObj name="Worksheet" r:id="rId4" imgW="1972056" imgH="1000354" progId="Excel.Sheet.8">
                  <p:embed/>
                  <p:pic>
                    <p:nvPicPr>
                      <p:cNvPr id="0" name="Object 10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3175" y="1752600"/>
                        <a:ext cx="22860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7341" name="Object 1037"/>
          <p:cNvGraphicFramePr>
            <a:graphicFrameLocks noChangeAspect="1"/>
          </p:cNvGraphicFramePr>
          <p:nvPr/>
        </p:nvGraphicFramePr>
        <p:xfrm>
          <a:off x="3814763" y="3886200"/>
          <a:ext cx="2284412" cy="1158875"/>
        </p:xfrm>
        <a:graphic>
          <a:graphicData uri="http://schemas.openxmlformats.org/presentationml/2006/ole">
            <mc:AlternateContent xmlns:mc="http://schemas.openxmlformats.org/markup-compatibility/2006">
              <mc:Choice xmlns:v="urn:schemas-microsoft-com:vml" Requires="v">
                <p:oleObj spid="_x0000_s227356" name="Worksheet" r:id="rId6" imgW="1972056" imgH="1000354" progId="Excel.Sheet.8">
                  <p:embed/>
                </p:oleObj>
              </mc:Choice>
              <mc:Fallback>
                <p:oleObj name="Worksheet" r:id="rId6" imgW="1972056" imgH="1000354" progId="Excel.Sheet.8">
                  <p:embed/>
                  <p:pic>
                    <p:nvPicPr>
                      <p:cNvPr id="0" name="Object 10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4763" y="3886200"/>
                        <a:ext cx="2284412"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7353" name="Picture 1049" descr="MCj02151700000[1]"/>
          <p:cNvPicPr>
            <a:picLocks noChangeAspect="1" noChangeArrowheads="1"/>
          </p:cNvPicPr>
          <p:nvPr>
            <p:ph idx="1"/>
          </p:nvPr>
        </p:nvPicPr>
        <p:blipFill>
          <a:blip r:embed="rId8" cstate="print">
            <a:extLst>
              <a:ext uri="{28A0092B-C50C-407E-A947-70E740481C1C}">
                <a14:useLocalDpi xmlns:a14="http://schemas.microsoft.com/office/drawing/2010/main" val="0"/>
              </a:ext>
            </a:extLst>
          </a:blip>
          <a:srcRect/>
          <a:stretch>
            <a:fillRect/>
          </a:stretch>
        </p:blipFill>
        <p:spPr>
          <a:xfrm>
            <a:off x="7086600" y="4038600"/>
            <a:ext cx="1524000" cy="1141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Line 2"/>
          <p:cNvSpPr>
            <a:spLocks noChangeShapeType="1"/>
          </p:cNvSpPr>
          <p:nvPr/>
        </p:nvSpPr>
        <p:spPr bwMode="auto">
          <a:xfrm>
            <a:off x="4965700" y="2936875"/>
            <a:ext cx="0" cy="838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03" name="Line 3"/>
          <p:cNvSpPr>
            <a:spLocks noChangeShapeType="1"/>
          </p:cNvSpPr>
          <p:nvPr/>
        </p:nvSpPr>
        <p:spPr bwMode="auto">
          <a:xfrm>
            <a:off x="1892300" y="2946400"/>
            <a:ext cx="1270000" cy="965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04" name="Line 4"/>
          <p:cNvSpPr>
            <a:spLocks noChangeShapeType="1"/>
          </p:cNvSpPr>
          <p:nvPr/>
        </p:nvSpPr>
        <p:spPr bwMode="auto">
          <a:xfrm flipV="1">
            <a:off x="6642100" y="2946400"/>
            <a:ext cx="1282700" cy="1166813"/>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04806" name="Object 6"/>
          <p:cNvGraphicFramePr>
            <a:graphicFrameLocks/>
          </p:cNvGraphicFramePr>
          <p:nvPr/>
        </p:nvGraphicFramePr>
        <p:xfrm>
          <a:off x="2332038" y="3751263"/>
          <a:ext cx="5091112" cy="1320800"/>
        </p:xfrm>
        <a:graphic>
          <a:graphicData uri="http://schemas.openxmlformats.org/presentationml/2006/ole">
            <mc:AlternateContent xmlns:mc="http://schemas.openxmlformats.org/markup-compatibility/2006">
              <mc:Choice xmlns:v="urn:schemas-microsoft-com:vml" Requires="v">
                <p:oleObj spid="_x0000_s204813" name="Microsoft ClipArt Gallery" r:id="rId3" imgW="6543360" imgH="1704960" progId="MS_ClipArt_Gallery">
                  <p:embed/>
                </p:oleObj>
              </mc:Choice>
              <mc:Fallback>
                <p:oleObj name="Microsoft ClipArt Gallery" r:id="rId3" imgW="6543360" imgH="1704960" progId="MS_ClipArt_Gallery">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038" y="3751263"/>
                        <a:ext cx="5091112" cy="1320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7" name="Text Box 7"/>
          <p:cNvSpPr txBox="1">
            <a:spLocks noChangeArrowheads="1"/>
          </p:cNvSpPr>
          <p:nvPr/>
        </p:nvSpPr>
        <p:spPr bwMode="auto">
          <a:xfrm>
            <a:off x="3505200" y="4953000"/>
            <a:ext cx="2617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800" b="1">
                <a:effectLst>
                  <a:outerShdw blurRad="38100" dist="38100" dir="2700000" algn="tl">
                    <a:srgbClr val="C0C0C0"/>
                  </a:outerShdw>
                </a:effectLst>
                <a:latin typeface="Arial" charset="0"/>
              </a:rPr>
              <a:t>Product Costs</a:t>
            </a:r>
          </a:p>
        </p:txBody>
      </p:sp>
      <p:sp>
        <p:nvSpPr>
          <p:cNvPr id="204808" name="Oval 8"/>
          <p:cNvSpPr>
            <a:spLocks noChangeArrowheads="1"/>
          </p:cNvSpPr>
          <p:nvPr/>
        </p:nvSpPr>
        <p:spPr bwMode="auto">
          <a:xfrm>
            <a:off x="800100" y="1752600"/>
            <a:ext cx="2260600" cy="1193800"/>
          </a:xfrm>
          <a:prstGeom prst="ellipse">
            <a:avLst/>
          </a:prstGeom>
          <a:solidFill>
            <a:srgbClr val="EDFFED"/>
          </a:solidFill>
          <a:ln w="25399">
            <a:solidFill>
              <a:srgbClr val="008000"/>
            </a:solidFill>
            <a:round/>
            <a:headEnd/>
            <a:tailEnd/>
          </a:ln>
          <a:effectLst>
            <a:outerShdw dist="63500" dir="3187806" algn="ctr" rotWithShape="0">
              <a:schemeClr val="tx1"/>
            </a:outerShdw>
          </a:effectLst>
        </p:spPr>
        <p:txBody>
          <a:bodyPr wrap="none" anchor="ctr"/>
          <a:lstStyle/>
          <a:p>
            <a:pPr algn="ctr" eaLnBrk="0" hangingPunct="0"/>
            <a:r>
              <a:rPr lang="en-US" sz="2200" b="1">
                <a:solidFill>
                  <a:srgbClr val="008000"/>
                </a:solidFill>
                <a:latin typeface="Arial" charset="0"/>
              </a:rPr>
              <a:t>Direct</a:t>
            </a:r>
            <a:br>
              <a:rPr lang="en-US" sz="2200" b="1">
                <a:solidFill>
                  <a:srgbClr val="008000"/>
                </a:solidFill>
                <a:latin typeface="Arial" charset="0"/>
              </a:rPr>
            </a:br>
            <a:r>
              <a:rPr lang="en-US" sz="2200" b="1">
                <a:solidFill>
                  <a:srgbClr val="008000"/>
                </a:solidFill>
                <a:latin typeface="Arial" charset="0"/>
              </a:rPr>
              <a:t>Materials</a:t>
            </a:r>
            <a:endParaRPr lang="en-US" b="1">
              <a:solidFill>
                <a:srgbClr val="008000"/>
              </a:solidFill>
              <a:latin typeface="Arial" charset="0"/>
            </a:endParaRPr>
          </a:p>
        </p:txBody>
      </p:sp>
      <p:sp>
        <p:nvSpPr>
          <p:cNvPr id="204809" name="Oval 9"/>
          <p:cNvSpPr>
            <a:spLocks noChangeArrowheads="1"/>
          </p:cNvSpPr>
          <p:nvPr/>
        </p:nvSpPr>
        <p:spPr bwMode="auto">
          <a:xfrm>
            <a:off x="3759200" y="1752600"/>
            <a:ext cx="2260600" cy="1193800"/>
          </a:xfrm>
          <a:prstGeom prst="ellipse">
            <a:avLst/>
          </a:prstGeom>
          <a:solidFill>
            <a:srgbClr val="EDFFED"/>
          </a:solidFill>
          <a:ln w="25399">
            <a:solidFill>
              <a:srgbClr val="008000"/>
            </a:solidFill>
            <a:round/>
            <a:headEnd/>
            <a:tailEnd/>
          </a:ln>
          <a:effectLst>
            <a:outerShdw dist="53882" dir="2700000" algn="ctr" rotWithShape="0">
              <a:schemeClr val="tx1"/>
            </a:outerShdw>
          </a:effectLst>
        </p:spPr>
        <p:txBody>
          <a:bodyPr wrap="none" anchor="ctr"/>
          <a:lstStyle/>
          <a:p>
            <a:pPr algn="ctr" eaLnBrk="0" hangingPunct="0"/>
            <a:r>
              <a:rPr lang="en-US" sz="2200" b="1">
                <a:solidFill>
                  <a:srgbClr val="008000"/>
                </a:solidFill>
                <a:latin typeface="Arial" charset="0"/>
              </a:rPr>
              <a:t>Direct</a:t>
            </a:r>
            <a:br>
              <a:rPr lang="en-US" sz="2200" b="1">
                <a:solidFill>
                  <a:srgbClr val="008000"/>
                </a:solidFill>
                <a:latin typeface="Arial" charset="0"/>
              </a:rPr>
            </a:br>
            <a:r>
              <a:rPr lang="en-US" sz="2200" b="1">
                <a:solidFill>
                  <a:srgbClr val="008000"/>
                </a:solidFill>
                <a:latin typeface="Arial" charset="0"/>
              </a:rPr>
              <a:t>Labor</a:t>
            </a:r>
            <a:endParaRPr lang="en-US" b="1">
              <a:solidFill>
                <a:srgbClr val="008000"/>
              </a:solidFill>
              <a:latin typeface="Arial" charset="0"/>
            </a:endParaRPr>
          </a:p>
        </p:txBody>
      </p:sp>
      <p:sp>
        <p:nvSpPr>
          <p:cNvPr id="204810" name="Oval 10"/>
          <p:cNvSpPr>
            <a:spLocks noChangeArrowheads="1"/>
          </p:cNvSpPr>
          <p:nvPr/>
        </p:nvSpPr>
        <p:spPr bwMode="auto">
          <a:xfrm>
            <a:off x="6731000" y="1752600"/>
            <a:ext cx="2260600" cy="1193800"/>
          </a:xfrm>
          <a:prstGeom prst="ellipse">
            <a:avLst/>
          </a:prstGeom>
          <a:solidFill>
            <a:srgbClr val="EDFFED"/>
          </a:solidFill>
          <a:ln w="25399">
            <a:solidFill>
              <a:srgbClr val="008000"/>
            </a:solidFill>
            <a:round/>
            <a:headEnd/>
            <a:tailEnd/>
          </a:ln>
          <a:effectLst>
            <a:outerShdw dist="53882" dir="2700000" algn="ctr" rotWithShape="0">
              <a:schemeClr val="tx1"/>
            </a:outerShdw>
          </a:effectLst>
        </p:spPr>
        <p:txBody>
          <a:bodyPr wrap="none" anchor="ctr"/>
          <a:lstStyle/>
          <a:p>
            <a:pPr algn="ctr" eaLnBrk="0" hangingPunct="0"/>
            <a:r>
              <a:rPr lang="en-US" sz="2200" b="1">
                <a:solidFill>
                  <a:srgbClr val="008000"/>
                </a:solidFill>
                <a:latin typeface="Arial" charset="0"/>
              </a:rPr>
              <a:t>Manufacturing</a:t>
            </a:r>
            <a:br>
              <a:rPr lang="en-US" sz="2200" b="1">
                <a:solidFill>
                  <a:srgbClr val="008000"/>
                </a:solidFill>
                <a:latin typeface="Arial" charset="0"/>
              </a:rPr>
            </a:br>
            <a:r>
              <a:rPr lang="en-US" sz="2200" b="1">
                <a:solidFill>
                  <a:srgbClr val="008000"/>
                </a:solidFill>
                <a:latin typeface="Arial" charset="0"/>
              </a:rPr>
              <a:t>Overhead</a:t>
            </a:r>
            <a:r>
              <a:rPr lang="en-US" sz="2600" b="1">
                <a:solidFill>
                  <a:srgbClr val="008000"/>
                </a:solidFill>
                <a:latin typeface="Arial" charset="0"/>
              </a:rPr>
              <a:t>*</a:t>
            </a:r>
            <a:endParaRPr lang="en-US" b="1">
              <a:solidFill>
                <a:srgbClr val="008000"/>
              </a:solidFill>
              <a:latin typeface="Arial" charset="0"/>
            </a:endParaRPr>
          </a:p>
        </p:txBody>
      </p:sp>
      <p:sp>
        <p:nvSpPr>
          <p:cNvPr id="204811" name="Rectangle 11"/>
          <p:cNvSpPr>
            <a:spLocks noGrp="1" noChangeArrowheads="1"/>
          </p:cNvSpPr>
          <p:nvPr>
            <p:ph type="title"/>
          </p:nvPr>
        </p:nvSpPr>
        <p:spPr/>
        <p:txBody>
          <a:bodyPr/>
          <a:lstStyle/>
          <a:p>
            <a:r>
              <a:rPr lang="en-US" sz="3400"/>
              <a:t>Manufacturing Product Cost Summary</a:t>
            </a:r>
          </a:p>
        </p:txBody>
      </p:sp>
      <p:sp>
        <p:nvSpPr>
          <p:cNvPr id="204812" name="Text Box 12"/>
          <p:cNvSpPr txBox="1">
            <a:spLocks noChangeArrowheads="1"/>
          </p:cNvSpPr>
          <p:nvPr/>
        </p:nvSpPr>
        <p:spPr bwMode="auto">
          <a:xfrm>
            <a:off x="6400800" y="5715000"/>
            <a:ext cx="2743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3000" b="1">
                <a:solidFill>
                  <a:srgbClr val="008000"/>
                </a:solidFill>
                <a:latin typeface="Arial" charset="0"/>
              </a:rPr>
              <a:t>*</a:t>
            </a:r>
            <a:r>
              <a:rPr lang="en-US" sz="2200" b="1">
                <a:latin typeface="Arial" charset="0"/>
              </a:rPr>
              <a:t> Indirect materials</a:t>
            </a:r>
            <a:br>
              <a:rPr lang="en-US" sz="2200" b="1">
                <a:latin typeface="Arial" charset="0"/>
              </a:rPr>
            </a:br>
            <a:r>
              <a:rPr lang="en-US" sz="2200" b="1">
                <a:latin typeface="Arial" charset="0"/>
              </a:rPr>
              <a:t>   Indirect labor</a:t>
            </a:r>
          </a:p>
        </p:txBody>
      </p:sp>
    </p:spTree>
  </p:cSld>
  <p:clrMapOvr>
    <a:masterClrMapping/>
  </p:clrMapOvr>
  <p:transition>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Importance of Cost Classification</a:t>
            </a:r>
          </a:p>
        </p:txBody>
      </p:sp>
      <p:sp>
        <p:nvSpPr>
          <p:cNvPr id="205827" name="Rectangle 3"/>
          <p:cNvSpPr>
            <a:spLocks noGrp="1" noChangeArrowheads="1"/>
          </p:cNvSpPr>
          <p:nvPr>
            <p:ph type="body" idx="1"/>
          </p:nvPr>
        </p:nvSpPr>
        <p:spPr>
          <a:xfrm>
            <a:off x="809625" y="1676400"/>
            <a:ext cx="7958138" cy="1628775"/>
          </a:xfrm>
        </p:spPr>
        <p:txBody>
          <a:bodyPr/>
          <a:lstStyle/>
          <a:p>
            <a:pPr algn="ctr">
              <a:buFont typeface="Wingdings" pitchFamily="2" charset="2"/>
              <a:buNone/>
            </a:pPr>
            <a:r>
              <a:rPr lang="en-US"/>
              <a:t>Everyone interested in a company’s financial statements will be concerned with how costs are classified.</a:t>
            </a:r>
          </a:p>
        </p:txBody>
      </p:sp>
      <p:sp>
        <p:nvSpPr>
          <p:cNvPr id="205829" name="AutoShape 5"/>
          <p:cNvSpPr>
            <a:spLocks noChangeArrowheads="1"/>
          </p:cNvSpPr>
          <p:nvPr/>
        </p:nvSpPr>
        <p:spPr bwMode="auto">
          <a:xfrm>
            <a:off x="4495800" y="3276600"/>
            <a:ext cx="3810000" cy="1828800"/>
          </a:xfrm>
          <a:prstGeom prst="wedgeRectCallout">
            <a:avLst>
              <a:gd name="adj1" fmla="val -46625"/>
              <a:gd name="adj2" fmla="val 92537"/>
            </a:avLst>
          </a:prstGeom>
          <a:solidFill>
            <a:schemeClr val="bg2"/>
          </a:solidFill>
          <a:ln w="12700" cap="sq">
            <a:solidFill>
              <a:srgbClr val="000000"/>
            </a:solidFill>
            <a:miter lim="800000"/>
            <a:headEnd type="none" w="sm" len="sm"/>
            <a:tailEnd type="none" w="sm" len="sm"/>
          </a:ln>
          <a:effectLst>
            <a:outerShdw dist="38100" dir="5400000" algn="ctr" rotWithShape="0">
              <a:srgbClr val="000000"/>
            </a:outerShdw>
          </a:effectLst>
        </p:spPr>
        <p:txBody>
          <a:bodyPr wrap="none" anchor="ctr"/>
          <a:lstStyle/>
          <a:p>
            <a:pPr algn="ctr" eaLnBrk="0" hangingPunct="0"/>
            <a:r>
              <a:rPr lang="en-US" sz="2000" b="1">
                <a:solidFill>
                  <a:schemeClr val="folHlink"/>
                </a:solidFill>
                <a:effectLst>
                  <a:outerShdw blurRad="38100" dist="38100" dir="2700000" algn="tl">
                    <a:srgbClr val="000000"/>
                  </a:outerShdw>
                </a:effectLst>
                <a:latin typeface="Arial" charset="0"/>
              </a:rPr>
              <a:t>I guess you know that the </a:t>
            </a:r>
            <a:br>
              <a:rPr lang="en-US" sz="2000" b="1">
                <a:solidFill>
                  <a:schemeClr val="folHlink"/>
                </a:solidFill>
                <a:effectLst>
                  <a:outerShdw blurRad="38100" dist="38100" dir="2700000" algn="tl">
                    <a:srgbClr val="000000"/>
                  </a:outerShdw>
                </a:effectLst>
                <a:latin typeface="Arial" charset="0"/>
              </a:rPr>
            </a:br>
            <a:r>
              <a:rPr lang="en-US" sz="2000" b="1">
                <a:solidFill>
                  <a:schemeClr val="folHlink"/>
                </a:solidFill>
                <a:effectLst>
                  <a:outerShdw blurRad="38100" dist="38100" dir="2700000" algn="tl">
                    <a:srgbClr val="000000"/>
                  </a:outerShdw>
                </a:effectLst>
                <a:latin typeface="Arial" charset="0"/>
              </a:rPr>
              <a:t>amount of total assets and</a:t>
            </a:r>
          </a:p>
          <a:p>
            <a:pPr algn="ctr" eaLnBrk="0" hangingPunct="0"/>
            <a:r>
              <a:rPr lang="en-US" sz="2000" b="1">
                <a:solidFill>
                  <a:schemeClr val="folHlink"/>
                </a:solidFill>
                <a:effectLst>
                  <a:outerShdw blurRad="38100" dist="38100" dir="2700000" algn="tl">
                    <a:srgbClr val="000000"/>
                  </a:outerShdw>
                </a:effectLst>
                <a:latin typeface="Arial" charset="0"/>
              </a:rPr>
              <a:t>net income will be higher if</a:t>
            </a:r>
          </a:p>
          <a:p>
            <a:pPr algn="ctr" eaLnBrk="0" hangingPunct="0"/>
            <a:r>
              <a:rPr lang="en-US" sz="2000" b="1">
                <a:solidFill>
                  <a:schemeClr val="folHlink"/>
                </a:solidFill>
                <a:effectLst>
                  <a:outerShdw blurRad="38100" dist="38100" dir="2700000" algn="tl">
                    <a:srgbClr val="000000"/>
                  </a:outerShdw>
                </a:effectLst>
                <a:latin typeface="Arial" charset="0"/>
              </a:rPr>
              <a:t>a cost is classified as an</a:t>
            </a:r>
          </a:p>
          <a:p>
            <a:pPr algn="ctr" eaLnBrk="0" hangingPunct="0"/>
            <a:r>
              <a:rPr lang="en-US" sz="2000" b="1">
                <a:solidFill>
                  <a:schemeClr val="folHlink"/>
                </a:solidFill>
                <a:effectLst>
                  <a:outerShdw blurRad="38100" dist="38100" dir="2700000" algn="tl">
                    <a:srgbClr val="000000"/>
                  </a:outerShdw>
                </a:effectLst>
                <a:latin typeface="Arial" charset="0"/>
              </a:rPr>
              <a:t>asset than if it is expensed.</a:t>
            </a:r>
          </a:p>
        </p:txBody>
      </p:sp>
      <p:graphicFrame>
        <p:nvGraphicFramePr>
          <p:cNvPr id="205830" name="Object 6"/>
          <p:cNvGraphicFramePr>
            <a:graphicFrameLocks noChangeAspect="1"/>
          </p:cNvGraphicFramePr>
          <p:nvPr/>
        </p:nvGraphicFramePr>
        <p:xfrm>
          <a:off x="2514600" y="5138738"/>
          <a:ext cx="1906588" cy="1719262"/>
        </p:xfrm>
        <a:graphic>
          <a:graphicData uri="http://schemas.openxmlformats.org/presentationml/2006/ole">
            <mc:AlternateContent xmlns:mc="http://schemas.openxmlformats.org/markup-compatibility/2006">
              <mc:Choice xmlns:v="urn:schemas-microsoft-com:vml" Requires="v">
                <p:oleObj spid="_x0000_s205831" name="Clip" r:id="rId3" imgW="2287800" imgH="2063160" progId="MS_ClipArt_Gallery.2">
                  <p:embed/>
                </p:oleObj>
              </mc:Choice>
              <mc:Fallback>
                <p:oleObj name="Clip" r:id="rId3" imgW="2287800" imgH="206316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5138738"/>
                        <a:ext cx="1906588" cy="171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t>Importance of Cost Classification</a:t>
            </a:r>
          </a:p>
        </p:txBody>
      </p:sp>
      <p:sp>
        <p:nvSpPr>
          <p:cNvPr id="206851" name="Rectangle 3"/>
          <p:cNvSpPr>
            <a:spLocks noGrp="1" noChangeArrowheads="1"/>
          </p:cNvSpPr>
          <p:nvPr>
            <p:ph type="body" idx="1"/>
          </p:nvPr>
        </p:nvSpPr>
        <p:spPr>
          <a:xfrm>
            <a:off x="809625" y="1676400"/>
            <a:ext cx="7958138" cy="1628775"/>
          </a:xfrm>
        </p:spPr>
        <p:txBody>
          <a:bodyPr/>
          <a:lstStyle/>
          <a:p>
            <a:pPr algn="ctr">
              <a:buFont typeface="Wingdings" pitchFamily="2" charset="2"/>
              <a:buNone/>
            </a:pPr>
            <a:r>
              <a:rPr lang="en-US" sz="2800"/>
              <a:t>The financial statement impact of cost classification may impact both the availability of financing and motivation of management.</a:t>
            </a:r>
          </a:p>
        </p:txBody>
      </p:sp>
      <p:sp>
        <p:nvSpPr>
          <p:cNvPr id="206852" name="Oval 4"/>
          <p:cNvSpPr>
            <a:spLocks noChangeArrowheads="1"/>
          </p:cNvSpPr>
          <p:nvPr/>
        </p:nvSpPr>
        <p:spPr bwMode="auto">
          <a:xfrm>
            <a:off x="1143000" y="4273550"/>
            <a:ext cx="2133600" cy="1600200"/>
          </a:xfrm>
          <a:prstGeom prst="ellipse">
            <a:avLst/>
          </a:prstGeom>
          <a:solidFill>
            <a:srgbClr val="EDFFFF"/>
          </a:solidFill>
          <a:ln w="12700" cap="sq">
            <a:solidFill>
              <a:srgbClr val="0000CC"/>
            </a:solidFill>
            <a:round/>
            <a:headEnd type="none" w="sm" len="sm"/>
            <a:tailEnd type="none" w="sm" len="sm"/>
          </a:ln>
          <a:effectLst>
            <a:outerShdw dist="71842" dir="2700000" algn="ctr" rotWithShape="0">
              <a:schemeClr val="tx2"/>
            </a:outerShdw>
          </a:effectLst>
        </p:spPr>
        <p:txBody>
          <a:bodyPr wrap="none" anchor="ctr"/>
          <a:lstStyle/>
          <a:p>
            <a:pPr algn="ctr" eaLnBrk="0" hangingPunct="0"/>
            <a:r>
              <a:rPr lang="en-US" b="1">
                <a:solidFill>
                  <a:srgbClr val="0000CC"/>
                </a:solidFill>
              </a:rPr>
              <a:t>Efficient</a:t>
            </a:r>
            <a:br>
              <a:rPr lang="en-US" b="1">
                <a:solidFill>
                  <a:srgbClr val="0000CC"/>
                </a:solidFill>
              </a:rPr>
            </a:br>
            <a:r>
              <a:rPr lang="en-US" b="1">
                <a:solidFill>
                  <a:srgbClr val="0000CC"/>
                </a:solidFill>
              </a:rPr>
              <a:t>Markets</a:t>
            </a:r>
            <a:br>
              <a:rPr lang="en-US" b="1">
                <a:solidFill>
                  <a:srgbClr val="0000CC"/>
                </a:solidFill>
              </a:rPr>
            </a:br>
            <a:r>
              <a:rPr lang="en-US" b="1">
                <a:solidFill>
                  <a:srgbClr val="0000CC"/>
                </a:solidFill>
              </a:rPr>
              <a:t>Hypothesis</a:t>
            </a:r>
          </a:p>
        </p:txBody>
      </p:sp>
      <p:grpSp>
        <p:nvGrpSpPr>
          <p:cNvPr id="206853" name="Group 5"/>
          <p:cNvGrpSpPr>
            <a:grpSpLocks/>
          </p:cNvGrpSpPr>
          <p:nvPr/>
        </p:nvGrpSpPr>
        <p:grpSpPr bwMode="auto">
          <a:xfrm>
            <a:off x="3394075" y="4191000"/>
            <a:ext cx="5445125" cy="1766888"/>
            <a:chOff x="2138" y="2640"/>
            <a:chExt cx="3430" cy="1113"/>
          </a:xfrm>
        </p:grpSpPr>
        <p:sp>
          <p:nvSpPr>
            <p:cNvPr id="206854" name="Text Box 6"/>
            <p:cNvSpPr txBox="1">
              <a:spLocks noChangeArrowheads="1"/>
            </p:cNvSpPr>
            <p:nvPr/>
          </p:nvSpPr>
          <p:spPr bwMode="auto">
            <a:xfrm>
              <a:off x="2880" y="2640"/>
              <a:ext cx="2688" cy="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200" b="1">
                  <a:latin typeface="Arial" charset="0"/>
                </a:rPr>
                <a:t>Creditors and investors look to the substance of business events regardless of how the transactions are reported in the financial statements.</a:t>
              </a:r>
            </a:p>
          </p:txBody>
        </p:sp>
        <p:sp>
          <p:nvSpPr>
            <p:cNvPr id="206855" name="AutoShape 7"/>
            <p:cNvSpPr>
              <a:spLocks noChangeArrowheads="1"/>
            </p:cNvSpPr>
            <p:nvPr/>
          </p:nvSpPr>
          <p:spPr bwMode="auto">
            <a:xfrm flipH="1">
              <a:off x="2138" y="3076"/>
              <a:ext cx="720"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Ethical Considerations</a:t>
            </a:r>
          </a:p>
        </p:txBody>
      </p:sp>
      <p:sp>
        <p:nvSpPr>
          <p:cNvPr id="208899" name="Rectangle 3"/>
          <p:cNvSpPr>
            <a:spLocks noGrp="1" noChangeArrowheads="1"/>
          </p:cNvSpPr>
          <p:nvPr>
            <p:ph type="body" idx="1"/>
          </p:nvPr>
        </p:nvSpPr>
        <p:spPr>
          <a:xfrm>
            <a:off x="990600" y="1752600"/>
            <a:ext cx="7924800" cy="2362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gn="ctr">
              <a:lnSpc>
                <a:spcPct val="90000"/>
              </a:lnSpc>
              <a:spcBef>
                <a:spcPct val="50000"/>
              </a:spcBef>
              <a:buFont typeface="Wingdings" pitchFamily="2" charset="2"/>
              <a:buNone/>
            </a:pPr>
            <a:r>
              <a:rPr lang="en-US" sz="2800"/>
              <a:t>Users must be able to trust information provided by accountants.</a:t>
            </a:r>
          </a:p>
          <a:p>
            <a:pPr algn="ctr">
              <a:lnSpc>
                <a:spcPct val="90000"/>
              </a:lnSpc>
              <a:spcBef>
                <a:spcPct val="50000"/>
              </a:spcBef>
              <a:buFont typeface="Wingdings" pitchFamily="2" charset="2"/>
              <a:buNone/>
            </a:pPr>
            <a:r>
              <a:rPr lang="en-US" sz="2800"/>
              <a:t>Management accountants are governed by a code of ethics issued by the Institute of Management Accountants (IMA). </a:t>
            </a:r>
          </a:p>
        </p:txBody>
      </p:sp>
      <p:graphicFrame>
        <p:nvGraphicFramePr>
          <p:cNvPr id="208900" name="Object 4"/>
          <p:cNvGraphicFramePr>
            <a:graphicFrameLocks/>
          </p:cNvGraphicFramePr>
          <p:nvPr/>
        </p:nvGraphicFramePr>
        <p:xfrm>
          <a:off x="2667000" y="4418013"/>
          <a:ext cx="3409950" cy="2439987"/>
        </p:xfrm>
        <a:graphic>
          <a:graphicData uri="http://schemas.openxmlformats.org/presentationml/2006/ole">
            <mc:AlternateContent xmlns:mc="http://schemas.openxmlformats.org/markup-compatibility/2006">
              <mc:Choice xmlns:v="urn:schemas-microsoft-com:vml" Requires="v">
                <p:oleObj spid="_x0000_s208901" name="Clip" r:id="rId3" imgW="7753320" imgH="5546520" progId="MS_ClipArt_Gallery.2">
                  <p:embed/>
                </p:oleObj>
              </mc:Choice>
              <mc:Fallback>
                <p:oleObj name="Clip" r:id="rId3" imgW="7753320" imgH="5546520" progId="MS_ClipArt_Gallery.2">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418013"/>
                        <a:ext cx="3409950" cy="2439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09923" name="Rectangle 3"/>
          <p:cNvSpPr>
            <a:spLocks noGrp="1" noChangeArrowheads="1"/>
          </p:cNvSpPr>
          <p:nvPr>
            <p:ph type="body" idx="1"/>
          </p:nvPr>
        </p:nvSpPr>
        <p:spPr>
          <a:xfrm>
            <a:off x="1643063" y="1984375"/>
            <a:ext cx="6291262" cy="4114800"/>
          </a:xfrm>
          <a:solidFill>
            <a:srgbClr val="EDFFFF"/>
          </a:solidFill>
          <a:ln w="12700" cap="flat">
            <a:solidFill>
              <a:schemeClr val="accent2"/>
            </a:solidFill>
            <a:miter lim="800000"/>
            <a:headEnd/>
            <a:tailEnd/>
          </a:ln>
          <a:effectLst>
            <a:outerShdw dist="53882" dir="2700000" algn="ctr" rotWithShape="0">
              <a:schemeClr val="tx2"/>
            </a:outerShdw>
          </a:effectLst>
        </p:spPr>
        <p:txBody>
          <a:bodyPr lIns="90488" tIns="44450" rIns="90488" bIns="44450"/>
          <a:lstStyle/>
          <a:p>
            <a:pPr algn="ctr">
              <a:spcBef>
                <a:spcPct val="70000"/>
              </a:spcBef>
              <a:buFont typeface="Wingdings" pitchFamily="2" charset="2"/>
              <a:buNone/>
            </a:pPr>
            <a:r>
              <a:rPr lang="en-US">
                <a:solidFill>
                  <a:srgbClr val="008000"/>
                </a:solidFill>
                <a:effectLst>
                  <a:outerShdw blurRad="38100" dist="38100" dir="2700000" algn="tl">
                    <a:srgbClr val="000000"/>
                  </a:outerShdw>
                </a:effectLst>
                <a:latin typeface="Arial" charset="0"/>
              </a:rPr>
              <a:t>Competence</a:t>
            </a:r>
          </a:p>
          <a:p>
            <a:pPr algn="ctr">
              <a:spcBef>
                <a:spcPct val="70000"/>
              </a:spcBef>
              <a:buFont typeface="Wingdings" pitchFamily="2" charset="2"/>
              <a:buNone/>
            </a:pPr>
            <a:r>
              <a:rPr lang="en-US">
                <a:solidFill>
                  <a:srgbClr val="008000"/>
                </a:solidFill>
                <a:effectLst>
                  <a:outerShdw blurRad="38100" dist="38100" dir="2700000" algn="tl">
                    <a:srgbClr val="000000"/>
                  </a:outerShdw>
                </a:effectLst>
                <a:latin typeface="Arial" charset="0"/>
              </a:rPr>
              <a:t>Confidentiality</a:t>
            </a:r>
          </a:p>
          <a:p>
            <a:pPr algn="ctr">
              <a:spcBef>
                <a:spcPct val="70000"/>
              </a:spcBef>
              <a:buFont typeface="Wingdings" pitchFamily="2" charset="2"/>
              <a:buNone/>
            </a:pPr>
            <a:r>
              <a:rPr lang="en-US">
                <a:solidFill>
                  <a:srgbClr val="008000"/>
                </a:solidFill>
                <a:effectLst>
                  <a:outerShdw blurRad="38100" dist="38100" dir="2700000" algn="tl">
                    <a:srgbClr val="000000"/>
                  </a:outerShdw>
                </a:effectLst>
                <a:latin typeface="Arial" charset="0"/>
              </a:rPr>
              <a:t>Integrity</a:t>
            </a:r>
          </a:p>
          <a:p>
            <a:pPr algn="ctr">
              <a:spcBef>
                <a:spcPct val="70000"/>
              </a:spcBef>
              <a:buFont typeface="Wingdings" pitchFamily="2" charset="2"/>
              <a:buNone/>
            </a:pPr>
            <a:r>
              <a:rPr lang="en-US">
                <a:solidFill>
                  <a:srgbClr val="008000"/>
                </a:solidFill>
                <a:effectLst>
                  <a:outerShdw blurRad="38100" dist="38100" dir="2700000" algn="tl">
                    <a:srgbClr val="000000"/>
                  </a:outerShdw>
                </a:effectLst>
                <a:latin typeface="Arial" charset="0"/>
              </a:rPr>
              <a:t>Objectivity (Credibility)</a:t>
            </a:r>
          </a:p>
          <a:p>
            <a:pPr algn="ctr">
              <a:spcBef>
                <a:spcPct val="70000"/>
              </a:spcBef>
              <a:buFont typeface="Wingdings" pitchFamily="2" charset="2"/>
              <a:buNone/>
            </a:pPr>
            <a:r>
              <a:rPr lang="en-US">
                <a:solidFill>
                  <a:srgbClr val="008000"/>
                </a:solidFill>
                <a:effectLst>
                  <a:outerShdw blurRad="38100" dist="38100" dir="2700000" algn="tl">
                    <a:srgbClr val="000000"/>
                  </a:outerShdw>
                </a:effectLst>
                <a:latin typeface="Arial" charset="0"/>
              </a:rPr>
              <a:t>Resolution of Ethical Conflict</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Line 2"/>
          <p:cNvSpPr>
            <a:spLocks noChangeShapeType="1"/>
          </p:cNvSpPr>
          <p:nvPr/>
        </p:nvSpPr>
        <p:spPr bwMode="auto">
          <a:xfrm flipH="1">
            <a:off x="3152775" y="4083050"/>
            <a:ext cx="1016000" cy="0"/>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0947"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10948" name="Line 4"/>
          <p:cNvSpPr>
            <a:spLocks noChangeShapeType="1"/>
          </p:cNvSpPr>
          <p:nvPr/>
        </p:nvSpPr>
        <p:spPr bwMode="auto">
          <a:xfrm flipV="1">
            <a:off x="5832475" y="2819400"/>
            <a:ext cx="0" cy="655638"/>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0949" name="Line 5"/>
          <p:cNvSpPr>
            <a:spLocks noChangeShapeType="1"/>
          </p:cNvSpPr>
          <p:nvPr/>
        </p:nvSpPr>
        <p:spPr bwMode="auto">
          <a:xfrm>
            <a:off x="5832475" y="4673600"/>
            <a:ext cx="0" cy="584200"/>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0950" name="Rectangle 6"/>
          <p:cNvSpPr>
            <a:spLocks noChangeArrowheads="1"/>
          </p:cNvSpPr>
          <p:nvPr/>
        </p:nvSpPr>
        <p:spPr bwMode="auto">
          <a:xfrm>
            <a:off x="3663950" y="5170488"/>
            <a:ext cx="4337050" cy="1196975"/>
          </a:xfrm>
          <a:prstGeom prst="rect">
            <a:avLst/>
          </a:prstGeom>
          <a:solidFill>
            <a:srgbClr val="EDFFFF"/>
          </a:solidFill>
          <a:ln w="12700">
            <a:solidFill>
              <a:srgbClr val="000000"/>
            </a:solidFill>
            <a:miter lim="800000"/>
            <a:headEnd/>
            <a:tailEnd/>
          </a:ln>
          <a:effectLst>
            <a:outerShdw dist="53882" dir="2700000" algn="ctr" rotWithShape="0">
              <a:schemeClr val="tx2"/>
            </a:outerShdw>
          </a:effectLst>
        </p:spPr>
        <p:txBody>
          <a:bodyPr lIns="90488" tIns="44450" rIns="90488" bIns="44450">
            <a:spAutoFit/>
          </a:bodyPr>
          <a:lstStyle/>
          <a:p>
            <a:pPr algn="ctr" eaLnBrk="0" hangingPunct="0">
              <a:spcBef>
                <a:spcPct val="50000"/>
              </a:spcBef>
            </a:pPr>
            <a:r>
              <a:rPr lang="en-US" b="1">
                <a:solidFill>
                  <a:srgbClr val="0000FF"/>
                </a:solidFill>
                <a:latin typeface="Arial" charset="0"/>
              </a:rPr>
              <a:t>Prepare complete and clear reports after appropriate analysis. </a:t>
            </a:r>
          </a:p>
        </p:txBody>
      </p:sp>
      <p:sp>
        <p:nvSpPr>
          <p:cNvPr id="210951" name="Rectangle 7"/>
          <p:cNvSpPr>
            <a:spLocks noChangeArrowheads="1"/>
          </p:cNvSpPr>
          <p:nvPr/>
        </p:nvSpPr>
        <p:spPr bwMode="auto">
          <a:xfrm>
            <a:off x="668338" y="3452813"/>
            <a:ext cx="2555875" cy="1196975"/>
          </a:xfrm>
          <a:prstGeom prst="rect">
            <a:avLst/>
          </a:prstGeom>
          <a:solidFill>
            <a:srgbClr val="EDFFFF"/>
          </a:solidFill>
          <a:ln w="12700">
            <a:solidFill>
              <a:srgbClr val="000000"/>
            </a:solidFill>
            <a:miter lim="800000"/>
            <a:headEnd/>
            <a:tailEnd/>
          </a:ln>
          <a:effectLst>
            <a:outerShdw dist="53882" dir="2700000" algn="ctr" rotWithShape="0">
              <a:schemeClr val="tx2"/>
            </a:outerShdw>
          </a:effectLst>
        </p:spPr>
        <p:txBody>
          <a:bodyPr lIns="90488" tIns="44450" rIns="90488" bIns="44450">
            <a:spAutoFit/>
          </a:bodyPr>
          <a:lstStyle/>
          <a:p>
            <a:pPr algn="ctr" eaLnBrk="0" hangingPunct="0">
              <a:spcBef>
                <a:spcPct val="50000"/>
              </a:spcBef>
            </a:pPr>
            <a:r>
              <a:rPr lang="en-US" b="1">
                <a:solidFill>
                  <a:srgbClr val="0000FF"/>
                </a:solidFill>
                <a:latin typeface="Arial" charset="0"/>
              </a:rPr>
              <a:t>Maintain professional competence. </a:t>
            </a:r>
          </a:p>
        </p:txBody>
      </p:sp>
      <p:sp>
        <p:nvSpPr>
          <p:cNvPr id="210952" name="Oval 8"/>
          <p:cNvSpPr>
            <a:spLocks noChangeArrowheads="1"/>
          </p:cNvSpPr>
          <p:nvPr/>
        </p:nvSpPr>
        <p:spPr bwMode="auto">
          <a:xfrm>
            <a:off x="4168775" y="3486150"/>
            <a:ext cx="3327400" cy="1193800"/>
          </a:xfrm>
          <a:prstGeom prst="ellipse">
            <a:avLst/>
          </a:prstGeom>
          <a:solidFill>
            <a:srgbClr val="EDFFFF"/>
          </a:solidFill>
          <a:ln w="25400">
            <a:solidFill>
              <a:schemeClr val="accent2"/>
            </a:solidFill>
            <a:round/>
            <a:headEnd/>
            <a:tailEnd/>
          </a:ln>
          <a:effectLst>
            <a:outerShdw dist="35921" dir="2700000" algn="ctr" rotWithShape="0">
              <a:schemeClr val="tx2"/>
            </a:outerShdw>
          </a:effectLst>
        </p:spPr>
        <p:txBody>
          <a:bodyPr wrap="none" anchor="ctr"/>
          <a:lstStyle/>
          <a:p>
            <a:pPr algn="ctr" eaLnBrk="0" hangingPunct="0"/>
            <a:endParaRPr lang="en-US" sz="2200" b="1">
              <a:solidFill>
                <a:srgbClr val="008000"/>
              </a:solidFill>
              <a:latin typeface="Arial" charset="0"/>
            </a:endParaRPr>
          </a:p>
        </p:txBody>
      </p:sp>
      <p:sp>
        <p:nvSpPr>
          <p:cNvPr id="210953" name="Rectangle 9"/>
          <p:cNvSpPr>
            <a:spLocks noChangeArrowheads="1"/>
          </p:cNvSpPr>
          <p:nvPr/>
        </p:nvSpPr>
        <p:spPr bwMode="auto">
          <a:xfrm>
            <a:off x="4583113" y="3789363"/>
            <a:ext cx="2481262" cy="576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a:latin typeface="Arial" charset="0"/>
              </a:rPr>
              <a:t>Competence</a:t>
            </a:r>
          </a:p>
        </p:txBody>
      </p:sp>
      <p:sp>
        <p:nvSpPr>
          <p:cNvPr id="210955" name="Rectangle 11"/>
          <p:cNvSpPr>
            <a:spLocks noChangeArrowheads="1"/>
          </p:cNvSpPr>
          <p:nvPr/>
        </p:nvSpPr>
        <p:spPr bwMode="auto">
          <a:xfrm>
            <a:off x="3840163" y="1776413"/>
            <a:ext cx="3956050" cy="1196975"/>
          </a:xfrm>
          <a:prstGeom prst="rect">
            <a:avLst/>
          </a:prstGeom>
          <a:solidFill>
            <a:srgbClr val="EDFFFF"/>
          </a:solidFill>
          <a:ln w="12700">
            <a:solidFill>
              <a:srgbClr val="000000"/>
            </a:solidFill>
            <a:miter lim="800000"/>
            <a:headEnd/>
            <a:tailEnd/>
          </a:ln>
          <a:effectLst>
            <a:outerShdw dist="45791" dir="3378596" algn="ctr" rotWithShape="0">
              <a:srgbClr val="000000"/>
            </a:outerShdw>
          </a:effectLst>
        </p:spPr>
        <p:txBody>
          <a:bodyPr lIns="90488" tIns="44450" rIns="90488" bIns="44450">
            <a:spAutoFit/>
          </a:bodyPr>
          <a:lstStyle/>
          <a:p>
            <a:pPr algn="ctr" eaLnBrk="0" hangingPunct="0">
              <a:spcBef>
                <a:spcPct val="50000"/>
              </a:spcBef>
            </a:pPr>
            <a:r>
              <a:rPr lang="en-US" b="1">
                <a:solidFill>
                  <a:srgbClr val="0000FF"/>
                </a:solidFill>
                <a:latin typeface="Arial" charset="0"/>
              </a:rPr>
              <a:t>Follow applicable laws, regulations and standards. </a:t>
            </a:r>
          </a:p>
        </p:txBody>
      </p:sp>
      <p:graphicFrame>
        <p:nvGraphicFramePr>
          <p:cNvPr id="210956" name="Object 12"/>
          <p:cNvGraphicFramePr>
            <a:graphicFrameLocks noChangeAspect="1"/>
          </p:cNvGraphicFramePr>
          <p:nvPr/>
        </p:nvGraphicFramePr>
        <p:xfrm>
          <a:off x="1066800" y="1676400"/>
          <a:ext cx="1866900" cy="1619250"/>
        </p:xfrm>
        <a:graphic>
          <a:graphicData uri="http://schemas.openxmlformats.org/presentationml/2006/ole">
            <mc:AlternateContent xmlns:mc="http://schemas.openxmlformats.org/markup-compatibility/2006">
              <mc:Choice xmlns:v="urn:schemas-microsoft-com:vml" Requires="v">
                <p:oleObj spid="_x0000_s262144" name="Clip" r:id="rId3" imgW="1866960" imgH="1618920" progId="MS_ClipArt_Gallery.2">
                  <p:embed/>
                </p:oleObj>
              </mc:Choice>
              <mc:Fallback>
                <p:oleObj name="Clip" r:id="rId3" imgW="1866960" imgH="161892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676400"/>
                        <a:ext cx="18669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heck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Line 2"/>
          <p:cNvSpPr>
            <a:spLocks noChangeShapeType="1"/>
          </p:cNvSpPr>
          <p:nvPr/>
        </p:nvSpPr>
        <p:spPr bwMode="auto">
          <a:xfrm flipH="1">
            <a:off x="3357563" y="4083050"/>
            <a:ext cx="1016000" cy="0"/>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1971"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11972" name="Line 4"/>
          <p:cNvSpPr>
            <a:spLocks noChangeShapeType="1"/>
          </p:cNvSpPr>
          <p:nvPr/>
        </p:nvSpPr>
        <p:spPr bwMode="auto">
          <a:xfrm flipV="1">
            <a:off x="6037263" y="2819400"/>
            <a:ext cx="0" cy="655638"/>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1973" name="Line 5"/>
          <p:cNvSpPr>
            <a:spLocks noChangeShapeType="1"/>
          </p:cNvSpPr>
          <p:nvPr/>
        </p:nvSpPr>
        <p:spPr bwMode="auto">
          <a:xfrm>
            <a:off x="6037263" y="4673600"/>
            <a:ext cx="0" cy="584200"/>
          </a:xfrm>
          <a:prstGeom prst="line">
            <a:avLst/>
          </a:prstGeom>
          <a:noFill/>
          <a:ln w="25400">
            <a:solidFill>
              <a:srgbClr val="FF0000"/>
            </a:solidFill>
            <a:round/>
            <a:headEnd type="triangle" w="med" len="med"/>
            <a:tailEnd/>
          </a:ln>
          <a:effectLst>
            <a:outerShdw dist="28398" dir="3806097"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1974" name="Rectangle 6"/>
          <p:cNvSpPr>
            <a:spLocks noChangeArrowheads="1"/>
          </p:cNvSpPr>
          <p:nvPr/>
        </p:nvSpPr>
        <p:spPr bwMode="auto">
          <a:xfrm>
            <a:off x="3892550" y="1776413"/>
            <a:ext cx="4337050"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Do not disclose confidential information unless legally obligated to do so. </a:t>
            </a:r>
          </a:p>
        </p:txBody>
      </p:sp>
      <p:sp>
        <p:nvSpPr>
          <p:cNvPr id="211975" name="Rectangle 7"/>
          <p:cNvSpPr>
            <a:spLocks noChangeArrowheads="1"/>
          </p:cNvSpPr>
          <p:nvPr/>
        </p:nvSpPr>
        <p:spPr bwMode="auto">
          <a:xfrm>
            <a:off x="873125" y="3106738"/>
            <a:ext cx="2555875" cy="192722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Do not use confidential information for personal advantage. </a:t>
            </a:r>
          </a:p>
        </p:txBody>
      </p:sp>
      <p:sp>
        <p:nvSpPr>
          <p:cNvPr id="211976" name="Oval 8"/>
          <p:cNvSpPr>
            <a:spLocks noChangeArrowheads="1"/>
          </p:cNvSpPr>
          <p:nvPr/>
        </p:nvSpPr>
        <p:spPr bwMode="auto">
          <a:xfrm>
            <a:off x="4373563" y="3486150"/>
            <a:ext cx="3327400" cy="1193800"/>
          </a:xfrm>
          <a:prstGeom prst="ellipse">
            <a:avLst/>
          </a:prstGeom>
          <a:solidFill>
            <a:srgbClr val="EDFFFF"/>
          </a:solidFill>
          <a:ln w="25400">
            <a:solidFill>
              <a:srgbClr val="0000FF"/>
            </a:solidFill>
            <a:round/>
            <a:headEnd/>
            <a:tailEnd/>
          </a:ln>
          <a:effectLst>
            <a:outerShdw dist="35921" dir="2700000" algn="ctr" rotWithShape="0">
              <a:schemeClr val="tx2"/>
            </a:outerShdw>
          </a:effectLst>
        </p:spPr>
        <p:txBody>
          <a:bodyPr wrap="none" anchor="ctr"/>
          <a:lstStyle/>
          <a:p>
            <a:pPr algn="ctr" eaLnBrk="0" hangingPunct="0"/>
            <a:endParaRPr lang="en-US" sz="2200" b="1">
              <a:solidFill>
                <a:srgbClr val="0000FF"/>
              </a:solidFill>
              <a:latin typeface="Arial" charset="0"/>
            </a:endParaRPr>
          </a:p>
        </p:txBody>
      </p:sp>
      <p:sp>
        <p:nvSpPr>
          <p:cNvPr id="211977" name="Rectangle 9"/>
          <p:cNvSpPr>
            <a:spLocks noChangeArrowheads="1"/>
          </p:cNvSpPr>
          <p:nvPr/>
        </p:nvSpPr>
        <p:spPr bwMode="auto">
          <a:xfrm>
            <a:off x="4664075" y="3789363"/>
            <a:ext cx="2730500" cy="576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a:solidFill>
                  <a:srgbClr val="0000FF"/>
                </a:solidFill>
                <a:latin typeface="Arial" charset="0"/>
              </a:rPr>
              <a:t>Confidentiality</a:t>
            </a:r>
          </a:p>
        </p:txBody>
      </p:sp>
      <p:sp>
        <p:nvSpPr>
          <p:cNvPr id="211979" name="Rectangle 11"/>
          <p:cNvSpPr>
            <a:spLocks noChangeArrowheads="1"/>
          </p:cNvSpPr>
          <p:nvPr/>
        </p:nvSpPr>
        <p:spPr bwMode="auto">
          <a:xfrm>
            <a:off x="3868738" y="5170488"/>
            <a:ext cx="4337050"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Ensure that subordinates do not disclose confidential information. </a:t>
            </a:r>
          </a:p>
        </p:txBody>
      </p:sp>
      <p:graphicFrame>
        <p:nvGraphicFramePr>
          <p:cNvPr id="211980" name="Object 12"/>
          <p:cNvGraphicFramePr>
            <a:graphicFrameLocks noChangeAspect="1"/>
          </p:cNvGraphicFramePr>
          <p:nvPr/>
        </p:nvGraphicFramePr>
        <p:xfrm>
          <a:off x="1371600" y="5029200"/>
          <a:ext cx="1866900" cy="1619250"/>
        </p:xfrm>
        <a:graphic>
          <a:graphicData uri="http://schemas.openxmlformats.org/presentationml/2006/ole">
            <mc:AlternateContent xmlns:mc="http://schemas.openxmlformats.org/markup-compatibility/2006">
              <mc:Choice xmlns:v="urn:schemas-microsoft-com:vml" Requires="v">
                <p:oleObj spid="_x0000_s263168" name="Clip" r:id="rId3" imgW="1866960" imgH="1618920" progId="MS_ClipArt_Gallery.2">
                  <p:embed/>
                </p:oleObj>
              </mc:Choice>
              <mc:Fallback>
                <p:oleObj name="Clip" r:id="rId3" imgW="1866960" imgH="161892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5029200"/>
                        <a:ext cx="18669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Line 2"/>
          <p:cNvSpPr>
            <a:spLocks noChangeShapeType="1"/>
          </p:cNvSpPr>
          <p:nvPr/>
        </p:nvSpPr>
        <p:spPr bwMode="auto">
          <a:xfrm flipH="1">
            <a:off x="3457575" y="4083050"/>
            <a:ext cx="1016000" cy="0"/>
          </a:xfrm>
          <a:prstGeom prst="line">
            <a:avLst/>
          </a:prstGeom>
          <a:noFill/>
          <a:ln w="25400">
            <a:solidFill>
              <a:srgbClr val="FF0000"/>
            </a:solidFill>
            <a:round/>
            <a:headEnd type="triangle" w="med" len="med"/>
            <a:tailEnd/>
          </a:ln>
          <a:effectLst>
            <a:outerShdw dist="28398" dir="1593903"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2995"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12996" name="Line 4"/>
          <p:cNvSpPr>
            <a:spLocks noChangeShapeType="1"/>
          </p:cNvSpPr>
          <p:nvPr/>
        </p:nvSpPr>
        <p:spPr bwMode="auto">
          <a:xfrm flipV="1">
            <a:off x="6137275" y="2819400"/>
            <a:ext cx="0" cy="655638"/>
          </a:xfrm>
          <a:prstGeom prst="line">
            <a:avLst/>
          </a:prstGeom>
          <a:noFill/>
          <a:ln w="25400">
            <a:solidFill>
              <a:srgbClr val="FF0000"/>
            </a:solidFill>
            <a:round/>
            <a:headEnd type="triangle" w="med" len="med"/>
            <a:tailEnd/>
          </a:ln>
          <a:effectLst>
            <a:outerShdw dist="28398" dir="1593903"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2997" name="Line 5"/>
          <p:cNvSpPr>
            <a:spLocks noChangeShapeType="1"/>
          </p:cNvSpPr>
          <p:nvPr/>
        </p:nvSpPr>
        <p:spPr bwMode="auto">
          <a:xfrm>
            <a:off x="6137275" y="4648200"/>
            <a:ext cx="0" cy="584200"/>
          </a:xfrm>
          <a:prstGeom prst="line">
            <a:avLst/>
          </a:prstGeom>
          <a:noFill/>
          <a:ln w="25400">
            <a:solidFill>
              <a:srgbClr val="FF0000"/>
            </a:solidFill>
            <a:round/>
            <a:headEnd type="triangle" w="med" len="med"/>
            <a:tailEnd/>
          </a:ln>
          <a:effectLst>
            <a:outerShdw dist="28398" dir="1593903"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2998" name="Rectangle 6"/>
          <p:cNvSpPr>
            <a:spLocks noChangeArrowheads="1"/>
          </p:cNvSpPr>
          <p:nvPr/>
        </p:nvSpPr>
        <p:spPr bwMode="auto">
          <a:xfrm>
            <a:off x="3968750" y="5170488"/>
            <a:ext cx="4337050" cy="1196975"/>
          </a:xfrm>
          <a:prstGeom prst="rect">
            <a:avLst/>
          </a:prstGeom>
          <a:solidFill>
            <a:srgbClr val="EDFFFF"/>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00CC"/>
                </a:solidFill>
                <a:effectLst>
                  <a:outerShdw blurRad="38100" dist="38100" dir="2700000" algn="tl">
                    <a:srgbClr val="000000"/>
                  </a:outerShdw>
                </a:effectLst>
                <a:latin typeface="Arial" charset="0"/>
              </a:rPr>
              <a:t>Recognize and communicate personal and professional limitations. </a:t>
            </a:r>
          </a:p>
        </p:txBody>
      </p:sp>
      <p:sp>
        <p:nvSpPr>
          <p:cNvPr id="212999" name="Rectangle 7"/>
          <p:cNvSpPr>
            <a:spLocks noChangeArrowheads="1"/>
          </p:cNvSpPr>
          <p:nvPr/>
        </p:nvSpPr>
        <p:spPr bwMode="auto">
          <a:xfrm>
            <a:off x="973138" y="3300413"/>
            <a:ext cx="2555875" cy="1562100"/>
          </a:xfrm>
          <a:prstGeom prst="rect">
            <a:avLst/>
          </a:prstGeom>
          <a:solidFill>
            <a:srgbClr val="EDFFFF"/>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00CC"/>
                </a:solidFill>
                <a:effectLst>
                  <a:outerShdw blurRad="38100" dist="38100" dir="2700000" algn="tl">
                    <a:srgbClr val="000000"/>
                  </a:outerShdw>
                </a:effectLst>
                <a:latin typeface="Arial" charset="0"/>
              </a:rPr>
              <a:t>Do not subvert organization’s legitimate objectives. </a:t>
            </a:r>
          </a:p>
        </p:txBody>
      </p:sp>
      <p:sp>
        <p:nvSpPr>
          <p:cNvPr id="213000" name="Oval 8"/>
          <p:cNvSpPr>
            <a:spLocks noChangeArrowheads="1"/>
          </p:cNvSpPr>
          <p:nvPr/>
        </p:nvSpPr>
        <p:spPr bwMode="auto">
          <a:xfrm>
            <a:off x="4473575" y="3486150"/>
            <a:ext cx="3327400" cy="1193800"/>
          </a:xfrm>
          <a:prstGeom prst="ellipse">
            <a:avLst/>
          </a:prstGeom>
          <a:solidFill>
            <a:srgbClr val="EDFFED"/>
          </a:solidFill>
          <a:ln w="25400">
            <a:solidFill>
              <a:srgbClr val="008000"/>
            </a:solidFill>
            <a:round/>
            <a:headEnd/>
            <a:tailEnd/>
          </a:ln>
          <a:effectLst>
            <a:outerShdw dist="35921" dir="2700000" algn="ctr" rotWithShape="0">
              <a:schemeClr val="tx2"/>
            </a:outerShdw>
          </a:effectLst>
        </p:spPr>
        <p:txBody>
          <a:bodyPr wrap="none" anchor="ctr"/>
          <a:lstStyle/>
          <a:p>
            <a:pPr algn="ctr" eaLnBrk="0" hangingPunct="0"/>
            <a:endParaRPr lang="en-US" sz="2200" b="1">
              <a:solidFill>
                <a:srgbClr val="008000"/>
              </a:solidFill>
              <a:latin typeface="Arial" charset="0"/>
            </a:endParaRPr>
          </a:p>
        </p:txBody>
      </p:sp>
      <p:sp>
        <p:nvSpPr>
          <p:cNvPr id="213001" name="Rectangle 9"/>
          <p:cNvSpPr>
            <a:spLocks noChangeArrowheads="1"/>
          </p:cNvSpPr>
          <p:nvPr/>
        </p:nvSpPr>
        <p:spPr bwMode="auto">
          <a:xfrm>
            <a:off x="5318125" y="3773488"/>
            <a:ext cx="1624013" cy="576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a:solidFill>
                  <a:srgbClr val="008000"/>
                </a:solidFill>
                <a:latin typeface="Arial" charset="0"/>
              </a:rPr>
              <a:t>Integrity</a:t>
            </a:r>
          </a:p>
        </p:txBody>
      </p:sp>
      <p:sp>
        <p:nvSpPr>
          <p:cNvPr id="213003" name="Rectangle 11"/>
          <p:cNvSpPr>
            <a:spLocks noChangeArrowheads="1"/>
          </p:cNvSpPr>
          <p:nvPr/>
        </p:nvSpPr>
        <p:spPr bwMode="auto">
          <a:xfrm>
            <a:off x="4144963" y="1776413"/>
            <a:ext cx="3984625" cy="1196975"/>
          </a:xfrm>
          <a:prstGeom prst="rect">
            <a:avLst/>
          </a:prstGeom>
          <a:solidFill>
            <a:srgbClr val="EDFFFF"/>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00CC"/>
                </a:solidFill>
                <a:effectLst>
                  <a:outerShdw blurRad="38100" dist="38100" dir="2700000" algn="tl">
                    <a:srgbClr val="000000"/>
                  </a:outerShdw>
                </a:effectLst>
                <a:latin typeface="Arial" charset="0"/>
              </a:rPr>
              <a:t>Avoid conflicts of interest and advise others of potential conflicts. </a:t>
            </a:r>
          </a:p>
        </p:txBody>
      </p:sp>
      <p:graphicFrame>
        <p:nvGraphicFramePr>
          <p:cNvPr id="213004" name="Object 12"/>
          <p:cNvGraphicFramePr>
            <a:graphicFrameLocks noChangeAspect="1"/>
          </p:cNvGraphicFramePr>
          <p:nvPr/>
        </p:nvGraphicFramePr>
        <p:xfrm>
          <a:off x="1066800" y="1447800"/>
          <a:ext cx="1866900" cy="1619250"/>
        </p:xfrm>
        <a:graphic>
          <a:graphicData uri="http://schemas.openxmlformats.org/presentationml/2006/ole">
            <mc:AlternateContent xmlns:mc="http://schemas.openxmlformats.org/markup-compatibility/2006">
              <mc:Choice xmlns:v="urn:schemas-microsoft-com:vml" Requires="v">
                <p:oleObj spid="_x0000_s264192" name="Clip" r:id="rId3" imgW="1866960" imgH="1618920" progId="MS_ClipArt_Gallery.2">
                  <p:embed/>
                </p:oleObj>
              </mc:Choice>
              <mc:Fallback>
                <p:oleObj name="Clip" r:id="rId3" imgW="1866960" imgH="161892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447800"/>
                        <a:ext cx="18669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z="3400"/>
              <a:t>Differences Between Managerial and Financial Accounting</a:t>
            </a:r>
          </a:p>
        </p:txBody>
      </p:sp>
      <p:graphicFrame>
        <p:nvGraphicFramePr>
          <p:cNvPr id="188419" name="Object 3"/>
          <p:cNvGraphicFramePr>
            <a:graphicFrameLocks noChangeAspect="1"/>
          </p:cNvGraphicFramePr>
          <p:nvPr/>
        </p:nvGraphicFramePr>
        <p:xfrm>
          <a:off x="533400" y="1371600"/>
          <a:ext cx="8610600" cy="4800600"/>
        </p:xfrm>
        <a:graphic>
          <a:graphicData uri="http://schemas.openxmlformats.org/presentationml/2006/ole">
            <mc:AlternateContent xmlns:mc="http://schemas.openxmlformats.org/markup-compatibility/2006">
              <mc:Choice xmlns:v="urn:schemas-microsoft-com:vml" Requires="v">
                <p:oleObj spid="_x0000_s188420" name="Worksheet" r:id="rId3" imgW="4861989" imgH="2552914" progId="Excel.Sheet.8">
                  <p:embed/>
                </p:oleObj>
              </mc:Choice>
              <mc:Fallback>
                <p:oleObj name="Worksheet" r:id="rId3" imgW="4861989" imgH="2552914"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6106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Line 2"/>
          <p:cNvSpPr>
            <a:spLocks noChangeShapeType="1"/>
          </p:cNvSpPr>
          <p:nvPr/>
        </p:nvSpPr>
        <p:spPr bwMode="auto">
          <a:xfrm>
            <a:off x="6419850" y="4083050"/>
            <a:ext cx="590550" cy="0"/>
          </a:xfrm>
          <a:prstGeom prst="line">
            <a:avLst/>
          </a:prstGeom>
          <a:noFill/>
          <a:ln w="25400">
            <a:solidFill>
              <a:srgbClr val="FF0000"/>
            </a:solidFill>
            <a:round/>
            <a:headEnd type="triangle" w="med" len="me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4019" name="Line 3"/>
          <p:cNvSpPr>
            <a:spLocks noChangeShapeType="1"/>
          </p:cNvSpPr>
          <p:nvPr/>
        </p:nvSpPr>
        <p:spPr bwMode="auto">
          <a:xfrm flipH="1">
            <a:off x="2489200" y="4083050"/>
            <a:ext cx="635000" cy="0"/>
          </a:xfrm>
          <a:prstGeom prst="line">
            <a:avLst/>
          </a:prstGeom>
          <a:noFill/>
          <a:ln w="25400">
            <a:solidFill>
              <a:srgbClr val="FF0000"/>
            </a:solidFill>
            <a:round/>
            <a:headEnd type="triangle" w="med" len="me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402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14021" name="Line 5"/>
          <p:cNvSpPr>
            <a:spLocks noChangeShapeType="1"/>
          </p:cNvSpPr>
          <p:nvPr/>
        </p:nvSpPr>
        <p:spPr bwMode="auto">
          <a:xfrm flipV="1">
            <a:off x="4735513" y="2827338"/>
            <a:ext cx="0" cy="655637"/>
          </a:xfrm>
          <a:prstGeom prst="line">
            <a:avLst/>
          </a:prstGeom>
          <a:noFill/>
          <a:ln w="25400">
            <a:solidFill>
              <a:srgbClr val="FF0000"/>
            </a:solidFill>
            <a:round/>
            <a:headEnd type="triangle" w="med" len="me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4022" name="Line 6"/>
          <p:cNvSpPr>
            <a:spLocks noChangeShapeType="1"/>
          </p:cNvSpPr>
          <p:nvPr/>
        </p:nvSpPr>
        <p:spPr bwMode="auto">
          <a:xfrm>
            <a:off x="4735513" y="4673600"/>
            <a:ext cx="0" cy="584200"/>
          </a:xfrm>
          <a:prstGeom prst="line">
            <a:avLst/>
          </a:prstGeom>
          <a:noFill/>
          <a:ln w="25400">
            <a:solidFill>
              <a:srgbClr val="FF0000"/>
            </a:solidFill>
            <a:round/>
            <a:headEnd type="triangle" w="med" len="med"/>
            <a:tailEn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4023" name="Oval 7"/>
          <p:cNvSpPr>
            <a:spLocks noChangeArrowheads="1"/>
          </p:cNvSpPr>
          <p:nvPr/>
        </p:nvSpPr>
        <p:spPr bwMode="auto">
          <a:xfrm>
            <a:off x="3071813" y="3486150"/>
            <a:ext cx="3327400" cy="1193800"/>
          </a:xfrm>
          <a:prstGeom prst="ellipse">
            <a:avLst/>
          </a:prstGeom>
          <a:solidFill>
            <a:srgbClr val="EDFFFF"/>
          </a:solidFill>
          <a:ln w="25400">
            <a:solidFill>
              <a:srgbClr val="0000FF"/>
            </a:solidFill>
            <a:round/>
            <a:headEnd/>
            <a:tailEnd/>
          </a:ln>
          <a:effectLst>
            <a:outerShdw dist="35921" dir="2700000" algn="ctr" rotWithShape="0">
              <a:schemeClr val="tx2"/>
            </a:outerShdw>
          </a:effectLst>
        </p:spPr>
        <p:txBody>
          <a:bodyPr wrap="none" anchor="ctr"/>
          <a:lstStyle/>
          <a:p>
            <a:endParaRPr lang="en-US"/>
          </a:p>
        </p:txBody>
      </p:sp>
      <p:sp>
        <p:nvSpPr>
          <p:cNvPr id="214024" name="Rectangle 8"/>
          <p:cNvSpPr>
            <a:spLocks noChangeArrowheads="1"/>
          </p:cNvSpPr>
          <p:nvPr/>
        </p:nvSpPr>
        <p:spPr bwMode="auto">
          <a:xfrm>
            <a:off x="3916363" y="3773488"/>
            <a:ext cx="1624012" cy="576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a:solidFill>
                  <a:srgbClr val="0000CC"/>
                </a:solidFill>
                <a:latin typeface="Arial" charset="0"/>
              </a:rPr>
              <a:t>Integrity</a:t>
            </a:r>
            <a:endParaRPr lang="en-US" sz="3200">
              <a:latin typeface="Arial" charset="0"/>
            </a:endParaRPr>
          </a:p>
        </p:txBody>
      </p:sp>
      <p:sp>
        <p:nvSpPr>
          <p:cNvPr id="214025" name="Rectangle 9"/>
          <p:cNvSpPr>
            <a:spLocks noChangeArrowheads="1"/>
          </p:cNvSpPr>
          <p:nvPr/>
        </p:nvSpPr>
        <p:spPr bwMode="auto">
          <a:xfrm>
            <a:off x="2797175" y="5170488"/>
            <a:ext cx="3984625"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Communicate unfavorable as well as favorable information.</a:t>
            </a:r>
          </a:p>
        </p:txBody>
      </p:sp>
      <p:sp>
        <p:nvSpPr>
          <p:cNvPr id="214026" name="Rectangle 10"/>
          <p:cNvSpPr>
            <a:spLocks noChangeArrowheads="1"/>
          </p:cNvSpPr>
          <p:nvPr/>
        </p:nvSpPr>
        <p:spPr bwMode="auto">
          <a:xfrm>
            <a:off x="622300" y="3113088"/>
            <a:ext cx="2127250" cy="192722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Refrain from activities that could discredit the profession.</a:t>
            </a:r>
          </a:p>
        </p:txBody>
      </p:sp>
      <p:sp>
        <p:nvSpPr>
          <p:cNvPr id="214027" name="Rectangle 11"/>
          <p:cNvSpPr>
            <a:spLocks noChangeArrowheads="1"/>
          </p:cNvSpPr>
          <p:nvPr/>
        </p:nvSpPr>
        <p:spPr bwMode="auto">
          <a:xfrm>
            <a:off x="6781800" y="3113088"/>
            <a:ext cx="2127250" cy="192722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Refuse gifts or favors that might influence </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behavior.  </a:t>
            </a:r>
          </a:p>
        </p:txBody>
      </p:sp>
      <p:sp>
        <p:nvSpPr>
          <p:cNvPr id="214029" name="Rectangle 13"/>
          <p:cNvSpPr>
            <a:spLocks noChangeArrowheads="1"/>
          </p:cNvSpPr>
          <p:nvPr/>
        </p:nvSpPr>
        <p:spPr bwMode="auto">
          <a:xfrm>
            <a:off x="2743200" y="1665288"/>
            <a:ext cx="3984625"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8000"/>
                </a:solidFill>
                <a:effectLst>
                  <a:outerShdw blurRad="38100" dist="38100" dir="2700000" algn="tl">
                    <a:srgbClr val="000000"/>
                  </a:outerShdw>
                </a:effectLst>
                <a:latin typeface="Arial" charset="0"/>
              </a:rPr>
              <a:t>Avoid activities that could affect your ability to perform duties.</a:t>
            </a:r>
          </a:p>
        </p:txBody>
      </p:sp>
      <p:graphicFrame>
        <p:nvGraphicFramePr>
          <p:cNvPr id="214030" name="Object 14"/>
          <p:cNvGraphicFramePr>
            <a:graphicFrameLocks noChangeAspect="1"/>
          </p:cNvGraphicFramePr>
          <p:nvPr/>
        </p:nvGraphicFramePr>
        <p:xfrm>
          <a:off x="838200" y="1447800"/>
          <a:ext cx="1866900" cy="1619250"/>
        </p:xfrm>
        <a:graphic>
          <a:graphicData uri="http://schemas.openxmlformats.org/presentationml/2006/ole">
            <mc:AlternateContent xmlns:mc="http://schemas.openxmlformats.org/markup-compatibility/2006">
              <mc:Choice xmlns:v="urn:schemas-microsoft-com:vml" Requires="v">
                <p:oleObj spid="_x0000_s265216" name="Clip" r:id="rId3" imgW="1866960" imgH="1618920" progId="MS_ClipArt_Gallery.2">
                  <p:embed/>
                </p:oleObj>
              </mc:Choice>
              <mc:Fallback>
                <p:oleObj name="Clip" r:id="rId3" imgW="1866960" imgH="1618920" progId="MS_ClipArt_Gallery.2">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47800"/>
                        <a:ext cx="18669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sz="3400"/>
              <a:t>Standards of Ethical Conduct for Management Accountants</a:t>
            </a:r>
          </a:p>
        </p:txBody>
      </p:sp>
      <p:sp>
        <p:nvSpPr>
          <p:cNvPr id="215046" name="Line 6"/>
          <p:cNvSpPr>
            <a:spLocks noChangeShapeType="1"/>
          </p:cNvSpPr>
          <p:nvPr/>
        </p:nvSpPr>
        <p:spPr bwMode="auto">
          <a:xfrm flipV="1">
            <a:off x="5246688" y="2598738"/>
            <a:ext cx="0" cy="655637"/>
          </a:xfrm>
          <a:prstGeom prst="line">
            <a:avLst/>
          </a:prstGeom>
          <a:noFill/>
          <a:ln w="25400">
            <a:solidFill>
              <a:srgbClr val="FF0000"/>
            </a:solidFill>
            <a:round/>
            <a:headEnd type="triangle" w="med" len="med"/>
            <a:tailEnd/>
          </a:ln>
          <a:effectLst>
            <a:outerShdw dist="28398" dir="1593903"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047" name="Line 7"/>
          <p:cNvSpPr>
            <a:spLocks noChangeShapeType="1"/>
          </p:cNvSpPr>
          <p:nvPr/>
        </p:nvSpPr>
        <p:spPr bwMode="auto">
          <a:xfrm>
            <a:off x="5246688" y="4405313"/>
            <a:ext cx="0" cy="584200"/>
          </a:xfrm>
          <a:prstGeom prst="line">
            <a:avLst/>
          </a:prstGeom>
          <a:noFill/>
          <a:ln w="25400">
            <a:solidFill>
              <a:srgbClr val="FF0000"/>
            </a:solidFill>
            <a:round/>
            <a:headEnd type="triangle" w="med" len="med"/>
            <a:tailEnd/>
          </a:ln>
          <a:effectLst>
            <a:outerShdw dist="28398" dir="1593903" algn="ctr" rotWithShape="0">
              <a:srgbClr val="000000"/>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15048" name="Oval 8"/>
          <p:cNvSpPr>
            <a:spLocks noChangeArrowheads="1"/>
          </p:cNvSpPr>
          <p:nvPr/>
        </p:nvSpPr>
        <p:spPr bwMode="auto">
          <a:xfrm>
            <a:off x="3582988" y="3241675"/>
            <a:ext cx="3327400" cy="1193800"/>
          </a:xfrm>
          <a:prstGeom prst="ellipse">
            <a:avLst/>
          </a:prstGeom>
          <a:solidFill>
            <a:srgbClr val="EDFFED"/>
          </a:solidFill>
          <a:ln w="25400">
            <a:solidFill>
              <a:srgbClr val="008000"/>
            </a:solidFill>
            <a:round/>
            <a:headEnd/>
            <a:tailEnd/>
          </a:ln>
          <a:effectLst>
            <a:outerShdw dist="35921" dir="2700000" algn="ctr" rotWithShape="0">
              <a:schemeClr val="tx2"/>
            </a:outerShdw>
          </a:effectLst>
        </p:spPr>
        <p:txBody>
          <a:bodyPr wrap="none" anchor="ctr"/>
          <a:lstStyle/>
          <a:p>
            <a:endParaRPr lang="en-US"/>
          </a:p>
        </p:txBody>
      </p:sp>
      <p:sp>
        <p:nvSpPr>
          <p:cNvPr id="215049" name="Rectangle 9"/>
          <p:cNvSpPr>
            <a:spLocks noChangeArrowheads="1"/>
          </p:cNvSpPr>
          <p:nvPr/>
        </p:nvSpPr>
        <p:spPr bwMode="auto">
          <a:xfrm>
            <a:off x="4213225" y="3544888"/>
            <a:ext cx="2054225" cy="576262"/>
          </a:xfrm>
          <a:prstGeom prst="rect">
            <a:avLst/>
          </a:prstGeom>
          <a:noFill/>
          <a:ln>
            <a:noFill/>
          </a:ln>
          <a:effectLst/>
          <a:extLst>
            <a:ext uri="{909E8E84-426E-40DD-AFC4-6F175D3DCCD1}">
              <a14:hiddenFill xmlns:a14="http://schemas.microsoft.com/office/drawing/2010/main">
                <a:solidFill>
                  <a:srgbClr val="EDFFED"/>
                </a:solidFill>
              </a14:hiddenFill>
            </a:ext>
            <a:ext uri="{91240B29-F687-4F45-9708-019B960494DF}">
              <a14:hiddenLine xmlns:a14="http://schemas.microsoft.com/office/drawing/2010/main" w="12700">
                <a:solidFill>
                  <a:srgbClr val="008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3200">
                <a:solidFill>
                  <a:srgbClr val="008000"/>
                </a:solidFill>
                <a:latin typeface="Arial" charset="0"/>
              </a:rPr>
              <a:t>Objectivity</a:t>
            </a:r>
          </a:p>
        </p:txBody>
      </p:sp>
      <p:graphicFrame>
        <p:nvGraphicFramePr>
          <p:cNvPr id="215050" name="Object 10"/>
          <p:cNvGraphicFramePr>
            <a:graphicFrameLocks noChangeAspect="1"/>
          </p:cNvGraphicFramePr>
          <p:nvPr/>
        </p:nvGraphicFramePr>
        <p:xfrm>
          <a:off x="1806575" y="3048000"/>
          <a:ext cx="1866900" cy="1619250"/>
        </p:xfrm>
        <a:graphic>
          <a:graphicData uri="http://schemas.openxmlformats.org/presentationml/2006/ole">
            <mc:AlternateContent xmlns:mc="http://schemas.openxmlformats.org/markup-compatibility/2006">
              <mc:Choice xmlns:v="urn:schemas-microsoft-com:vml" Requires="v">
                <p:oleObj spid="_x0000_s266240" name="Clip" r:id="rId3" imgW="1866960" imgH="1618920" progId="MS_ClipArt_Gallery.2">
                  <p:embed/>
                </p:oleObj>
              </mc:Choice>
              <mc:Fallback>
                <p:oleObj name="Clip" r:id="rId3" imgW="1866960" imgH="161892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5" y="3048000"/>
                        <a:ext cx="1866900"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43" name="Rectangle 3"/>
          <p:cNvSpPr>
            <a:spLocks noChangeArrowheads="1"/>
          </p:cNvSpPr>
          <p:nvPr/>
        </p:nvSpPr>
        <p:spPr bwMode="auto">
          <a:xfrm>
            <a:off x="3254375" y="1817688"/>
            <a:ext cx="3984625" cy="831850"/>
          </a:xfrm>
          <a:prstGeom prst="rect">
            <a:avLst/>
          </a:prstGeom>
          <a:solidFill>
            <a:srgbClr val="EDFFFF"/>
          </a:solidFill>
          <a:ln w="12700">
            <a:solidFill>
              <a:srgbClr val="000000"/>
            </a:solidFill>
            <a:miter lim="800000"/>
            <a:headEnd/>
            <a:tailEnd/>
          </a:ln>
          <a:effectLst>
            <a:outerShdw dist="53882"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00CC"/>
                </a:solidFill>
                <a:effectLst>
                  <a:outerShdw blurRad="38100" dist="38100" dir="2700000" algn="tl">
                    <a:srgbClr val="000000"/>
                  </a:outerShdw>
                </a:effectLst>
                <a:latin typeface="Arial" charset="0"/>
              </a:rPr>
              <a:t>Communicate information fairly and objectively.</a:t>
            </a:r>
          </a:p>
        </p:txBody>
      </p:sp>
      <p:sp>
        <p:nvSpPr>
          <p:cNvPr id="215044" name="Rectangle 4"/>
          <p:cNvSpPr>
            <a:spLocks noChangeArrowheads="1"/>
          </p:cNvSpPr>
          <p:nvPr/>
        </p:nvSpPr>
        <p:spPr bwMode="auto">
          <a:xfrm>
            <a:off x="3260725" y="4948238"/>
            <a:ext cx="3971925" cy="1196975"/>
          </a:xfrm>
          <a:prstGeom prst="rect">
            <a:avLst/>
          </a:prstGeom>
          <a:solidFill>
            <a:srgbClr val="EDFFFF"/>
          </a:solidFill>
          <a:ln w="12700">
            <a:solidFill>
              <a:srgbClr val="000000"/>
            </a:solidFill>
            <a:miter lim="800000"/>
            <a:headEnd/>
            <a:tailEnd/>
          </a:ln>
          <a:effectLst>
            <a:outerShdw dist="53882"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0000CC"/>
                </a:solidFill>
                <a:effectLst>
                  <a:outerShdw blurRad="38100" dist="38100" dir="2700000" algn="tl">
                    <a:srgbClr val="000000"/>
                  </a:outerShdw>
                </a:effectLst>
                <a:latin typeface="Arial" charset="0"/>
              </a:rPr>
              <a:t>Disclose all information that might be useful to management. </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Upstream and Downstream Costs</a:t>
            </a:r>
          </a:p>
        </p:txBody>
      </p:sp>
      <p:graphicFrame>
        <p:nvGraphicFramePr>
          <p:cNvPr id="217091" name="Object 3"/>
          <p:cNvGraphicFramePr>
            <a:graphicFrameLocks noChangeAspect="1"/>
          </p:cNvGraphicFramePr>
          <p:nvPr/>
        </p:nvGraphicFramePr>
        <p:xfrm>
          <a:off x="3660775" y="1981200"/>
          <a:ext cx="2125663" cy="2286000"/>
        </p:xfrm>
        <a:graphic>
          <a:graphicData uri="http://schemas.openxmlformats.org/presentationml/2006/ole">
            <mc:AlternateContent xmlns:mc="http://schemas.openxmlformats.org/markup-compatibility/2006">
              <mc:Choice xmlns:v="urn:schemas-microsoft-com:vml" Requires="v">
                <p:oleObj spid="_x0000_s267264" name="Clip" r:id="rId3" imgW="2126160" imgH="2286000" progId="MS_ClipArt_Gallery.2">
                  <p:embed/>
                </p:oleObj>
              </mc:Choice>
              <mc:Fallback>
                <p:oleObj name="Clip" r:id="rId3" imgW="2126160" imgH="22860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1981200"/>
                        <a:ext cx="2125663" cy="228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7092" name="Text Box 4"/>
          <p:cNvSpPr txBox="1">
            <a:spLocks noChangeArrowheads="1"/>
          </p:cNvSpPr>
          <p:nvPr/>
        </p:nvSpPr>
        <p:spPr bwMode="auto">
          <a:xfrm>
            <a:off x="5867400" y="1981200"/>
            <a:ext cx="2895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200" b="1">
                <a:solidFill>
                  <a:srgbClr val="0000CC"/>
                </a:solidFill>
                <a:latin typeface="Arial" charset="0"/>
              </a:rPr>
              <a:t>Upstream Costs</a:t>
            </a:r>
            <a:r>
              <a:rPr lang="en-US" sz="2200" b="1">
                <a:latin typeface="Arial" charset="0"/>
              </a:rPr>
              <a:t> incurred before the </a:t>
            </a:r>
          </a:p>
          <a:p>
            <a:pPr eaLnBrk="0" hangingPunct="0"/>
            <a:r>
              <a:rPr lang="en-US" sz="2200" b="1">
                <a:latin typeface="Arial" charset="0"/>
              </a:rPr>
              <a:t>manufacturing</a:t>
            </a:r>
          </a:p>
          <a:p>
            <a:pPr eaLnBrk="0" hangingPunct="0"/>
            <a:r>
              <a:rPr lang="en-US" sz="2200" b="1">
                <a:latin typeface="Arial" charset="0"/>
              </a:rPr>
              <a:t>process begins.</a:t>
            </a:r>
            <a:br>
              <a:rPr lang="en-US" sz="2200" b="1">
                <a:latin typeface="Arial" charset="0"/>
              </a:rPr>
            </a:br>
            <a:r>
              <a:rPr lang="en-US" sz="2200" b="1">
                <a:latin typeface="Arial" charset="0"/>
              </a:rPr>
              <a:t>Example:</a:t>
            </a:r>
          </a:p>
          <a:p>
            <a:pPr eaLnBrk="0" hangingPunct="0"/>
            <a:r>
              <a:rPr lang="en-US" sz="2200" b="1">
                <a:latin typeface="Arial" charset="0"/>
              </a:rPr>
              <a:t>R&amp;D costs.</a:t>
            </a:r>
          </a:p>
        </p:txBody>
      </p:sp>
      <p:sp>
        <p:nvSpPr>
          <p:cNvPr id="217093" name="Text Box 5"/>
          <p:cNvSpPr txBox="1">
            <a:spLocks noChangeArrowheads="1"/>
          </p:cNvSpPr>
          <p:nvPr/>
        </p:nvSpPr>
        <p:spPr bwMode="auto">
          <a:xfrm>
            <a:off x="609600" y="1981200"/>
            <a:ext cx="29718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2200" b="1">
                <a:solidFill>
                  <a:srgbClr val="008000"/>
                </a:solidFill>
                <a:latin typeface="Arial" charset="0"/>
              </a:rPr>
              <a:t>Downstream Costs</a:t>
            </a:r>
            <a:r>
              <a:rPr lang="en-US" sz="2200" b="1">
                <a:latin typeface="Arial" charset="0"/>
              </a:rPr>
              <a:t> incurred after the </a:t>
            </a:r>
          </a:p>
          <a:p>
            <a:pPr algn="r" eaLnBrk="0" hangingPunct="0"/>
            <a:r>
              <a:rPr lang="en-US" sz="2200" b="1">
                <a:latin typeface="Arial" charset="0"/>
              </a:rPr>
              <a:t>manufacturing</a:t>
            </a:r>
          </a:p>
          <a:p>
            <a:pPr algn="r" eaLnBrk="0" hangingPunct="0"/>
            <a:r>
              <a:rPr lang="en-US" sz="2200" b="1">
                <a:latin typeface="Arial" charset="0"/>
              </a:rPr>
              <a:t>process is complete.</a:t>
            </a:r>
            <a:br>
              <a:rPr lang="en-US" sz="2200" b="1">
                <a:latin typeface="Arial" charset="0"/>
              </a:rPr>
            </a:br>
            <a:r>
              <a:rPr lang="en-US" sz="2200" b="1">
                <a:latin typeface="Arial" charset="0"/>
              </a:rPr>
              <a:t>Example:</a:t>
            </a:r>
          </a:p>
          <a:p>
            <a:pPr algn="r" eaLnBrk="0" hangingPunct="0"/>
            <a:r>
              <a:rPr lang="en-US" sz="2200" b="1">
                <a:latin typeface="Arial" charset="0"/>
              </a:rPr>
              <a:t>Advertising.</a:t>
            </a:r>
          </a:p>
        </p:txBody>
      </p:sp>
      <p:sp>
        <p:nvSpPr>
          <p:cNvPr id="217094" name="Text Box 6"/>
          <p:cNvSpPr txBox="1">
            <a:spLocks noChangeArrowheads="1"/>
          </p:cNvSpPr>
          <p:nvPr/>
        </p:nvSpPr>
        <p:spPr bwMode="auto">
          <a:xfrm>
            <a:off x="2057400" y="4572000"/>
            <a:ext cx="5715000" cy="1385888"/>
          </a:xfrm>
          <a:prstGeom prst="rect">
            <a:avLst/>
          </a:prstGeom>
          <a:solidFill>
            <a:srgbClr val="EDFFFF"/>
          </a:solidFill>
          <a:ln w="12700" cap="sq">
            <a:solidFill>
              <a:srgbClr val="000000"/>
            </a:solidFill>
            <a:miter lim="800000"/>
            <a:headEnd type="none" w="sm" len="sm"/>
            <a:tailEnd type="none" w="sm" len="sm"/>
          </a:ln>
          <a:effectLst>
            <a:outerShdw dist="53882" dir="2700000" algn="ctr" rotWithShape="0">
              <a:schemeClr val="tx2"/>
            </a:outerShdw>
          </a:effectLst>
        </p:spPr>
        <p:txBody>
          <a:bodyPr>
            <a:spAutoFit/>
          </a:bodyPr>
          <a:lstStyle/>
          <a:p>
            <a:pPr algn="ctr" eaLnBrk="0" hangingPunct="0">
              <a:spcBef>
                <a:spcPct val="50000"/>
              </a:spcBef>
            </a:pPr>
            <a:r>
              <a:rPr lang="en-US" sz="2800">
                <a:solidFill>
                  <a:srgbClr val="0000CC"/>
                </a:solidFill>
                <a:effectLst>
                  <a:outerShdw blurRad="38100" dist="38100" dir="2700000" algn="tl">
                    <a:srgbClr val="000000"/>
                  </a:outerShdw>
                </a:effectLst>
              </a:rPr>
              <a:t>Profitability analysis requires close</a:t>
            </a:r>
            <a:br>
              <a:rPr lang="en-US" sz="2800">
                <a:solidFill>
                  <a:srgbClr val="0000CC"/>
                </a:solidFill>
                <a:effectLst>
                  <a:outerShdw blurRad="38100" dist="38100" dir="2700000" algn="tl">
                    <a:srgbClr val="000000"/>
                  </a:outerShdw>
                </a:effectLst>
              </a:rPr>
            </a:br>
            <a:r>
              <a:rPr lang="en-US" sz="2800">
                <a:solidFill>
                  <a:srgbClr val="0000CC"/>
                </a:solidFill>
                <a:effectLst>
                  <a:outerShdw blurRad="38100" dist="38100" dir="2700000" algn="tl">
                    <a:srgbClr val="000000"/>
                  </a:outerShdw>
                </a:effectLst>
              </a:rPr>
              <a:t>attention to these costs as well as</a:t>
            </a:r>
            <a:br>
              <a:rPr lang="en-US" sz="2800">
                <a:solidFill>
                  <a:srgbClr val="0000CC"/>
                </a:solidFill>
                <a:effectLst>
                  <a:outerShdw blurRad="38100" dist="38100" dir="2700000" algn="tl">
                    <a:srgbClr val="000000"/>
                  </a:outerShdw>
                </a:effectLst>
              </a:rPr>
            </a:br>
            <a:r>
              <a:rPr lang="en-US" sz="2800">
                <a:solidFill>
                  <a:srgbClr val="0000CC"/>
                </a:solidFill>
                <a:effectLst>
                  <a:outerShdw blurRad="38100" dist="38100" dir="2700000" algn="tl">
                    <a:srgbClr val="000000"/>
                  </a:outerShdw>
                </a:effectLst>
              </a:rPr>
              <a:t>manufacturing costs.</a:t>
            </a:r>
          </a:p>
        </p:txBody>
      </p:sp>
      <p:sp>
        <p:nvSpPr>
          <p:cNvPr id="217095" name="Text Box 7"/>
          <p:cNvSpPr txBox="1">
            <a:spLocks noChangeArrowheads="1"/>
          </p:cNvSpPr>
          <p:nvPr/>
        </p:nvSpPr>
        <p:spPr bwMode="auto">
          <a:xfrm>
            <a:off x="2667000" y="15240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FF0000"/>
                </a:solidFill>
              </a:rPr>
              <a:t>These are </a:t>
            </a:r>
            <a:r>
              <a:rPr lang="en-US" sz="2000" b="1"/>
              <a:t>NOT</a:t>
            </a:r>
            <a:r>
              <a:rPr lang="en-US" sz="2000" b="1">
                <a:solidFill>
                  <a:srgbClr val="FF0000"/>
                </a:solidFill>
              </a:rPr>
              <a:t> Product Costs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7095"/>
                                        </p:tgtEl>
                                        <p:attrNameLst>
                                          <p:attrName>style.visibility</p:attrName>
                                        </p:attrNameLst>
                                      </p:cBhvr>
                                      <p:to>
                                        <p:strVal val="visible"/>
                                      </p:to>
                                    </p:set>
                                    <p:anim calcmode="lin" valueType="num">
                                      <p:cBhvr additive="base">
                                        <p:cTn id="7" dur="2000" fill="hold"/>
                                        <p:tgtEl>
                                          <p:spTgt spid="217095"/>
                                        </p:tgtEl>
                                        <p:attrNameLst>
                                          <p:attrName>ppt_x</p:attrName>
                                        </p:attrNameLst>
                                      </p:cBhvr>
                                      <p:tavLst>
                                        <p:tav tm="0">
                                          <p:val>
                                            <p:strVal val="0-#ppt_w/2"/>
                                          </p:val>
                                        </p:tav>
                                        <p:tav tm="100000">
                                          <p:val>
                                            <p:strVal val="#ppt_x"/>
                                          </p:val>
                                        </p:tav>
                                      </p:tavLst>
                                    </p:anim>
                                    <p:anim calcmode="lin" valueType="num">
                                      <p:cBhvr additive="base">
                                        <p:cTn id="8" dur="2000" fill="hold"/>
                                        <p:tgtEl>
                                          <p:spTgt spid="2170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1" nodeType="clickEffect">
                                  <p:stCondLst>
                                    <p:cond delay="0"/>
                                  </p:stCondLst>
                                  <p:childTnLst>
                                    <p:anim calcmode="lin" valueType="num">
                                      <p:cBhvr additive="base">
                                        <p:cTn id="12" dur="2000"/>
                                        <p:tgtEl>
                                          <p:spTgt spid="217095"/>
                                        </p:tgtEl>
                                        <p:attrNameLst>
                                          <p:attrName>ppt_x</p:attrName>
                                        </p:attrNameLst>
                                      </p:cBhvr>
                                      <p:tavLst>
                                        <p:tav tm="0">
                                          <p:val>
                                            <p:strVal val="ppt_x"/>
                                          </p:val>
                                        </p:tav>
                                        <p:tav tm="100000">
                                          <p:val>
                                            <p:strVal val="1+ppt_w/2"/>
                                          </p:val>
                                        </p:tav>
                                      </p:tavLst>
                                    </p:anim>
                                    <p:anim calcmode="lin" valueType="num">
                                      <p:cBhvr additive="base">
                                        <p:cTn id="13" dur="2000"/>
                                        <p:tgtEl>
                                          <p:spTgt spid="217095"/>
                                        </p:tgtEl>
                                        <p:attrNameLst>
                                          <p:attrName>ppt_y</p:attrName>
                                        </p:attrNameLst>
                                      </p:cBhvr>
                                      <p:tavLst>
                                        <p:tav tm="0">
                                          <p:val>
                                            <p:strVal val="ppt_y"/>
                                          </p:val>
                                        </p:tav>
                                        <p:tav tm="100000">
                                          <p:val>
                                            <p:strVal val="ppt_y"/>
                                          </p:val>
                                        </p:tav>
                                      </p:tavLst>
                                    </p:anim>
                                    <p:set>
                                      <p:cBhvr>
                                        <p:cTn id="14" dur="1" fill="hold">
                                          <p:stCondLst>
                                            <p:cond delay="1999"/>
                                          </p:stCondLst>
                                        </p:cTn>
                                        <p:tgtEl>
                                          <p:spTgt spid="2170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5" grpId="0"/>
      <p:bldP spid="217095"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a:t>Total Quality Management (TQM)</a:t>
            </a:r>
          </a:p>
        </p:txBody>
      </p:sp>
      <p:sp>
        <p:nvSpPr>
          <p:cNvPr id="191491" name="Rectangle 3"/>
          <p:cNvSpPr>
            <a:spLocks noGrp="1" noChangeArrowheads="1"/>
          </p:cNvSpPr>
          <p:nvPr>
            <p:ph type="body" sz="half" idx="1"/>
          </p:nvPr>
        </p:nvSpPr>
        <p:spPr>
          <a:xfrm>
            <a:off x="809625" y="1676400"/>
            <a:ext cx="3902075" cy="2792413"/>
          </a:xfrm>
          <a:solidFill>
            <a:srgbClr val="F8F8F8"/>
          </a:solidFill>
          <a:ln>
            <a:solidFill>
              <a:srgbClr val="0000FF"/>
            </a:solidFill>
            <a:miter lim="800000"/>
            <a:headEnd/>
            <a:tailEnd/>
          </a:ln>
          <a:effectLst>
            <a:outerShdw dist="53882" dir="2700000" algn="ctr" rotWithShape="0">
              <a:schemeClr val="tx2"/>
            </a:outerShdw>
          </a:effectLst>
        </p:spPr>
        <p:txBody>
          <a:bodyPr/>
          <a:lstStyle/>
          <a:p>
            <a:pPr algn="ctr">
              <a:buFont typeface="Wingdings" pitchFamily="2" charset="2"/>
              <a:buNone/>
            </a:pPr>
            <a:r>
              <a:rPr lang="en-US"/>
              <a:t>  A systematic problem-solving philosophy that encourages front-line workers to achieve </a:t>
            </a:r>
            <a:r>
              <a:rPr lang="en-US">
                <a:solidFill>
                  <a:srgbClr val="0000FF"/>
                </a:solidFill>
              </a:rPr>
              <a:t>zero defects</a:t>
            </a:r>
            <a:r>
              <a:rPr lang="en-US"/>
              <a:t>.</a:t>
            </a:r>
          </a:p>
        </p:txBody>
      </p:sp>
      <p:sp>
        <p:nvSpPr>
          <p:cNvPr id="191492" name="Rectangle 4"/>
          <p:cNvSpPr>
            <a:spLocks noGrp="1" noChangeArrowheads="1"/>
          </p:cNvSpPr>
          <p:nvPr>
            <p:ph type="body" sz="half" idx="2"/>
          </p:nvPr>
        </p:nvSpPr>
        <p:spPr>
          <a:xfrm>
            <a:off x="4865688" y="1676400"/>
            <a:ext cx="3902075" cy="2792413"/>
          </a:xfrm>
          <a:solidFill>
            <a:srgbClr val="F8F8F8"/>
          </a:solidFill>
          <a:ln>
            <a:solidFill>
              <a:srgbClr val="0000FF"/>
            </a:solidFill>
            <a:miter lim="800000"/>
            <a:headEnd/>
            <a:tailEnd/>
          </a:ln>
          <a:effectLst>
            <a:outerShdw dist="53882" dir="2700000" algn="ctr" rotWithShape="0">
              <a:schemeClr val="tx2"/>
            </a:outerShdw>
          </a:effectLst>
        </p:spPr>
        <p:txBody>
          <a:bodyPr/>
          <a:lstStyle/>
          <a:p>
            <a:pPr algn="ctr">
              <a:buFont typeface="Wingdings" pitchFamily="2" charset="2"/>
              <a:buNone/>
            </a:pPr>
            <a:r>
              <a:rPr lang="en-US"/>
              <a:t>An organizational commitment to achieving </a:t>
            </a:r>
            <a:r>
              <a:rPr lang="en-US">
                <a:solidFill>
                  <a:srgbClr val="0000FF"/>
                </a:solidFill>
              </a:rPr>
              <a:t>customer satisfaction</a:t>
            </a:r>
            <a:r>
              <a:rPr lang="en-US"/>
              <a:t>.</a:t>
            </a:r>
          </a:p>
        </p:txBody>
      </p:sp>
      <p:graphicFrame>
        <p:nvGraphicFramePr>
          <p:cNvPr id="191493" name="Object 5"/>
          <p:cNvGraphicFramePr>
            <a:graphicFrameLocks/>
          </p:cNvGraphicFramePr>
          <p:nvPr/>
        </p:nvGraphicFramePr>
        <p:xfrm>
          <a:off x="1676400" y="4343400"/>
          <a:ext cx="2057400" cy="1071563"/>
        </p:xfrm>
        <a:graphic>
          <a:graphicData uri="http://schemas.openxmlformats.org/presentationml/2006/ole">
            <mc:AlternateContent xmlns:mc="http://schemas.openxmlformats.org/markup-compatibility/2006">
              <mc:Choice xmlns:v="urn:schemas-microsoft-com:vml" Requires="v">
                <p:oleObj spid="_x0000_s191497" name="Clip" r:id="rId3" imgW="4052880" imgH="2536560" progId="MS_ClipArt_Gallery.2">
                  <p:embed/>
                </p:oleObj>
              </mc:Choice>
              <mc:Fallback>
                <p:oleObj name="Clip" r:id="rId3" imgW="4052880" imgH="2536560" progId="MS_ClipArt_Gallery.2">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343400"/>
                        <a:ext cx="2057400" cy="1071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1494" name="Group 6"/>
          <p:cNvGrpSpPr>
            <a:grpSpLocks/>
          </p:cNvGrpSpPr>
          <p:nvPr/>
        </p:nvGrpSpPr>
        <p:grpSpPr bwMode="auto">
          <a:xfrm>
            <a:off x="2652713" y="4343400"/>
            <a:ext cx="4483100" cy="1752600"/>
            <a:chOff x="1671" y="2736"/>
            <a:chExt cx="2824" cy="1104"/>
          </a:xfrm>
        </p:grpSpPr>
        <p:graphicFrame>
          <p:nvGraphicFramePr>
            <p:cNvPr id="191495" name="Object 7"/>
            <p:cNvGraphicFramePr>
              <a:graphicFrameLocks noChangeAspect="1"/>
            </p:cNvGraphicFramePr>
            <p:nvPr/>
          </p:nvGraphicFramePr>
          <p:xfrm>
            <a:off x="3936" y="2736"/>
            <a:ext cx="559" cy="720"/>
          </p:xfrm>
          <a:graphic>
            <a:graphicData uri="http://schemas.openxmlformats.org/presentationml/2006/ole">
              <mc:AlternateContent xmlns:mc="http://schemas.openxmlformats.org/markup-compatibility/2006">
                <mc:Choice xmlns:v="urn:schemas-microsoft-com:vml" Requires="v">
                  <p:oleObj spid="_x0000_s191498" name="Clip" r:id="rId5" imgW="913320" imgH="1176480" progId="MS_ClipArt_Gallery.2">
                    <p:embed/>
                  </p:oleObj>
                </mc:Choice>
                <mc:Fallback>
                  <p:oleObj name="Clip" r:id="rId5" imgW="913320" imgH="117648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2736"/>
                          <a:ext cx="559" cy="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6" name="WordArt 8"/>
            <p:cNvSpPr>
              <a:spLocks noChangeArrowheads="1" noChangeShapeType="1" noTextEdit="1"/>
            </p:cNvSpPr>
            <p:nvPr/>
          </p:nvSpPr>
          <p:spPr bwMode="auto">
            <a:xfrm>
              <a:off x="1671" y="3504"/>
              <a:ext cx="2697" cy="336"/>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kern="10">
                  <a:ln w="9525" cap="sq">
                    <a:solidFill>
                      <a:srgbClr val="000000"/>
                    </a:solidFill>
                    <a:round/>
                    <a:headEnd type="none" w="sm" len="sm"/>
                    <a:tailEnd type="none" w="sm" len="sm"/>
                  </a:ln>
                  <a:solidFill>
                    <a:srgbClr val="008000"/>
                  </a:solidFill>
                  <a:latin typeface="Arial Black"/>
                </a:rPr>
                <a:t>Continuous Improvement</a:t>
              </a:r>
            </a:p>
          </p:txBody>
        </p:sp>
      </p:gr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Activity-Based Management and Value-Added Assessment</a:t>
            </a:r>
          </a:p>
        </p:txBody>
      </p:sp>
      <p:sp>
        <p:nvSpPr>
          <p:cNvPr id="256003" name="Text Box 3"/>
          <p:cNvSpPr txBox="1">
            <a:spLocks noChangeArrowheads="1"/>
          </p:cNvSpPr>
          <p:nvPr/>
        </p:nvSpPr>
        <p:spPr bwMode="auto">
          <a:xfrm>
            <a:off x="762000" y="1905000"/>
            <a:ext cx="7848600" cy="1562100"/>
          </a:xfrm>
          <a:prstGeom prst="rect">
            <a:avLst/>
          </a:prstGeom>
          <a:solidFill>
            <a:srgbClr val="FFFFCC"/>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Tahoma" pitchFamily="34" charset="0"/>
              </a:rPr>
              <a:t>An organization cannot manage costs.  Instead, it manages the </a:t>
            </a:r>
            <a:r>
              <a:rPr lang="en-US" b="1">
                <a:solidFill>
                  <a:srgbClr val="FF3300"/>
                </a:solidFill>
                <a:latin typeface="Tahoma" pitchFamily="34" charset="0"/>
              </a:rPr>
              <a:t>activities</a:t>
            </a:r>
            <a:r>
              <a:rPr lang="en-US" b="1">
                <a:latin typeface="Tahoma" pitchFamily="34" charset="0"/>
              </a:rPr>
              <a:t> that cause costs to be incurred.  </a:t>
            </a:r>
            <a:r>
              <a:rPr lang="en-US" b="1">
                <a:solidFill>
                  <a:srgbClr val="FF3300"/>
                </a:solidFill>
                <a:latin typeface="Tahoma" pitchFamily="34" charset="0"/>
              </a:rPr>
              <a:t>Activities represent the measures an organization takes to accomplish its goals.</a:t>
            </a:r>
            <a:r>
              <a:rPr lang="en-US" b="1">
                <a:latin typeface="Tahoma" pitchFamily="34" charset="0"/>
              </a:rPr>
              <a:t> </a:t>
            </a:r>
          </a:p>
        </p:txBody>
      </p:sp>
      <p:pic>
        <p:nvPicPr>
          <p:cNvPr id="256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81400"/>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blinds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noFill/>
          <a:ln/>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Activity-Based Management</a:t>
            </a:r>
          </a:p>
        </p:txBody>
      </p:sp>
      <p:sp>
        <p:nvSpPr>
          <p:cNvPr id="220164" name="Line 4"/>
          <p:cNvSpPr>
            <a:spLocks noChangeShapeType="1"/>
          </p:cNvSpPr>
          <p:nvPr/>
        </p:nvSpPr>
        <p:spPr bwMode="auto">
          <a:xfrm>
            <a:off x="3505200" y="2520950"/>
            <a:ext cx="0" cy="5207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5" name="Line 5"/>
          <p:cNvSpPr>
            <a:spLocks noChangeShapeType="1"/>
          </p:cNvSpPr>
          <p:nvPr/>
        </p:nvSpPr>
        <p:spPr bwMode="auto">
          <a:xfrm>
            <a:off x="3505200" y="4121150"/>
            <a:ext cx="0" cy="520700"/>
          </a:xfrm>
          <a:prstGeom prst="line">
            <a:avLst/>
          </a:prstGeom>
          <a:noFill/>
          <a:ln w="12700">
            <a:solidFill>
              <a:srgbClr val="FF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166" name="Rectangle 6"/>
          <p:cNvSpPr>
            <a:spLocks noChangeArrowheads="1"/>
          </p:cNvSpPr>
          <p:nvPr/>
        </p:nvSpPr>
        <p:spPr bwMode="auto">
          <a:xfrm>
            <a:off x="1752600" y="1598613"/>
            <a:ext cx="3535363" cy="711200"/>
          </a:xfrm>
          <a:prstGeom prst="rect">
            <a:avLst/>
          </a:prstGeom>
          <a:solidFill>
            <a:srgbClr val="F8F8F8"/>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p>
            <a:pPr algn="ctr" eaLnBrk="0" hangingPunct="0"/>
            <a:r>
              <a:rPr lang="en-US" sz="2000">
                <a:effectLst>
                  <a:outerShdw blurRad="38100" dist="38100" dir="2700000" algn="tl">
                    <a:srgbClr val="C0C0C0"/>
                  </a:outerShdw>
                </a:effectLst>
                <a:latin typeface="Lucida Sans" pitchFamily="34" charset="0"/>
              </a:rPr>
              <a:t>We manage activities that cause costs to be incurred.</a:t>
            </a:r>
          </a:p>
        </p:txBody>
      </p:sp>
      <p:sp>
        <p:nvSpPr>
          <p:cNvPr id="220167" name="Rectangle 7"/>
          <p:cNvSpPr>
            <a:spLocks noChangeArrowheads="1"/>
          </p:cNvSpPr>
          <p:nvPr/>
        </p:nvSpPr>
        <p:spPr bwMode="auto">
          <a:xfrm>
            <a:off x="1779588" y="3176588"/>
            <a:ext cx="3475037" cy="711200"/>
          </a:xfrm>
          <a:prstGeom prst="rect">
            <a:avLst/>
          </a:prstGeom>
          <a:solidFill>
            <a:srgbClr val="F8F8F8"/>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p>
            <a:pPr algn="ctr" eaLnBrk="0" hangingPunct="0"/>
            <a:r>
              <a:rPr lang="en-US" sz="2000">
                <a:effectLst>
                  <a:outerShdw blurRad="38100" dist="38100" dir="2700000" algn="tl">
                    <a:srgbClr val="C0C0C0"/>
                  </a:outerShdw>
                </a:effectLst>
                <a:latin typeface="Lucida Sans" pitchFamily="34" charset="0"/>
              </a:rPr>
              <a:t>Identify </a:t>
            </a:r>
            <a:r>
              <a:rPr lang="en-US" sz="2000">
                <a:solidFill>
                  <a:srgbClr val="0000CC"/>
                </a:solidFill>
                <a:effectLst>
                  <a:outerShdw blurRad="38100" dist="38100" dir="2700000" algn="tl">
                    <a:srgbClr val="C0C0C0"/>
                  </a:outerShdw>
                </a:effectLst>
                <a:latin typeface="Lucida Sans" pitchFamily="34" charset="0"/>
              </a:rPr>
              <a:t>value-added</a:t>
            </a:r>
            <a:r>
              <a:rPr lang="en-US" sz="2000">
                <a:effectLst>
                  <a:outerShdw blurRad="38100" dist="38100" dir="2700000" algn="tl">
                    <a:srgbClr val="C0C0C0"/>
                  </a:outerShdw>
                </a:effectLst>
                <a:latin typeface="Lucida Sans" pitchFamily="34" charset="0"/>
              </a:rPr>
              <a:t> and </a:t>
            </a:r>
            <a:r>
              <a:rPr lang="en-US" sz="2000">
                <a:solidFill>
                  <a:srgbClr val="0000CC"/>
                </a:solidFill>
                <a:effectLst>
                  <a:outerShdw blurRad="38100" dist="38100" dir="2700000" algn="tl">
                    <a:srgbClr val="C0C0C0"/>
                  </a:outerShdw>
                </a:effectLst>
                <a:latin typeface="Lucida Sans" pitchFamily="34" charset="0"/>
              </a:rPr>
              <a:t>nonvalue-added </a:t>
            </a:r>
            <a:r>
              <a:rPr lang="en-US" sz="2000">
                <a:effectLst>
                  <a:outerShdw blurRad="38100" dist="38100" dir="2700000" algn="tl">
                    <a:srgbClr val="C0C0C0"/>
                  </a:outerShdw>
                </a:effectLst>
                <a:latin typeface="Lucida Sans" pitchFamily="34" charset="0"/>
              </a:rPr>
              <a:t>activities.</a:t>
            </a:r>
            <a:endParaRPr lang="en-US" sz="2000">
              <a:solidFill>
                <a:srgbClr val="0000CC"/>
              </a:solidFill>
              <a:effectLst>
                <a:outerShdw blurRad="38100" dist="38100" dir="2700000" algn="tl">
                  <a:srgbClr val="C0C0C0"/>
                </a:outerShdw>
              </a:effectLst>
              <a:latin typeface="Lucida Sans" pitchFamily="34" charset="0"/>
            </a:endParaRPr>
          </a:p>
        </p:txBody>
      </p:sp>
      <p:sp>
        <p:nvSpPr>
          <p:cNvPr id="220168" name="Rectangle 8"/>
          <p:cNvSpPr>
            <a:spLocks noChangeArrowheads="1"/>
          </p:cNvSpPr>
          <p:nvPr/>
        </p:nvSpPr>
        <p:spPr bwMode="auto">
          <a:xfrm>
            <a:off x="1754188" y="4419600"/>
            <a:ext cx="3535362" cy="1320800"/>
          </a:xfrm>
          <a:prstGeom prst="rect">
            <a:avLst/>
          </a:prstGeom>
          <a:solidFill>
            <a:srgbClr val="F8F8F8"/>
          </a:solidFill>
          <a:ln w="12700">
            <a:solidFill>
              <a:srgbClr val="000000"/>
            </a:solidFill>
            <a:miter lim="800000"/>
            <a:headEnd/>
            <a:tailEnd/>
          </a:ln>
          <a:effectLst>
            <a:outerShdw dist="53882" dir="2700000" algn="ctr" rotWithShape="0">
              <a:srgbClr val="000000"/>
            </a:outerShdw>
          </a:effectLst>
        </p:spPr>
        <p:txBody>
          <a:bodyPr lIns="90488" tIns="44450" rIns="90488" bIns="44450">
            <a:spAutoFit/>
          </a:bodyPr>
          <a:lstStyle/>
          <a:p>
            <a:pPr algn="ctr" eaLnBrk="0" hangingPunct="0"/>
            <a:r>
              <a:rPr lang="en-US" sz="2000">
                <a:solidFill>
                  <a:schemeClr val="hlink"/>
                </a:solidFill>
                <a:effectLst>
                  <a:outerShdw blurRad="38100" dist="38100" dir="2700000" algn="tl">
                    <a:srgbClr val="C0C0C0"/>
                  </a:outerShdw>
                </a:effectLst>
                <a:latin typeface="Lucida Sans" pitchFamily="34" charset="0"/>
              </a:rPr>
              <a:t>   </a:t>
            </a:r>
            <a:r>
              <a:rPr lang="en-US" sz="2000">
                <a:effectLst>
                  <a:outerShdw blurRad="38100" dist="38100" dir="2700000" algn="tl">
                    <a:srgbClr val="C0C0C0"/>
                  </a:outerShdw>
                </a:effectLst>
                <a:latin typeface="Lucida Sans" pitchFamily="34" charset="0"/>
              </a:rPr>
              <a:t>Identify ways to reduce or eliminate</a:t>
            </a:r>
            <a:br>
              <a:rPr lang="en-US" sz="2000">
                <a:effectLst>
                  <a:outerShdw blurRad="38100" dist="38100" dir="2700000" algn="tl">
                    <a:srgbClr val="C0C0C0"/>
                  </a:outerShdw>
                </a:effectLst>
                <a:latin typeface="Lucida Sans" pitchFamily="34" charset="0"/>
              </a:rPr>
            </a:br>
            <a:r>
              <a:rPr lang="en-US" sz="2000">
                <a:effectLst>
                  <a:outerShdw blurRad="38100" dist="38100" dir="2700000" algn="tl">
                    <a:srgbClr val="C0C0C0"/>
                  </a:outerShdw>
                </a:effectLst>
                <a:latin typeface="Lucida Sans" pitchFamily="34" charset="0"/>
              </a:rPr>
              <a:t>the </a:t>
            </a:r>
            <a:r>
              <a:rPr lang="en-US" sz="2000">
                <a:solidFill>
                  <a:srgbClr val="0000CC"/>
                </a:solidFill>
                <a:effectLst>
                  <a:outerShdw blurRad="38100" dist="38100" dir="2700000" algn="tl">
                    <a:srgbClr val="C0C0C0"/>
                  </a:outerShdw>
                </a:effectLst>
                <a:latin typeface="Lucida Sans" pitchFamily="34" charset="0"/>
              </a:rPr>
              <a:t>nonvalue-added</a:t>
            </a:r>
            <a:r>
              <a:rPr lang="en-US" sz="2000">
                <a:solidFill>
                  <a:schemeClr val="bg1"/>
                </a:solidFill>
                <a:effectLst>
                  <a:outerShdw blurRad="38100" dist="38100" dir="2700000" algn="tl">
                    <a:srgbClr val="C0C0C0"/>
                  </a:outerShdw>
                </a:effectLst>
                <a:latin typeface="Lucida Sans" pitchFamily="34" charset="0"/>
              </a:rPr>
              <a:t> </a:t>
            </a:r>
            <a:r>
              <a:rPr lang="en-US" sz="2000">
                <a:effectLst>
                  <a:outerShdw blurRad="38100" dist="38100" dir="2700000" algn="tl">
                    <a:srgbClr val="C0C0C0"/>
                  </a:outerShdw>
                </a:effectLst>
                <a:latin typeface="Lucida Sans" pitchFamily="34" charset="0"/>
              </a:rPr>
              <a:t>activities.</a:t>
            </a:r>
          </a:p>
        </p:txBody>
      </p:sp>
      <p:graphicFrame>
        <p:nvGraphicFramePr>
          <p:cNvPr id="220169" name="Object 9"/>
          <p:cNvGraphicFramePr>
            <a:graphicFrameLocks/>
          </p:cNvGraphicFramePr>
          <p:nvPr/>
        </p:nvGraphicFramePr>
        <p:xfrm>
          <a:off x="762000" y="1477963"/>
          <a:ext cx="850900" cy="954087"/>
        </p:xfrm>
        <a:graphic>
          <a:graphicData uri="http://schemas.openxmlformats.org/presentationml/2006/ole">
            <mc:AlternateContent xmlns:mc="http://schemas.openxmlformats.org/markup-compatibility/2006">
              <mc:Choice xmlns:v="urn:schemas-microsoft-com:vml" Requires="v">
                <p:oleObj spid="_x0000_s220173" name="Microsoft ClipArt Gallery" r:id="rId3" imgW="4964040" imgH="5546520" progId="MS_ClipArt_Gallery">
                  <p:embed/>
                </p:oleObj>
              </mc:Choice>
              <mc:Fallback>
                <p:oleObj name="Microsoft ClipArt Gallery" r:id="rId3" imgW="4964040" imgH="5546520" progId="MS_ClipArt_Gallery">
                  <p:embed/>
                  <p:pic>
                    <p:nvPicPr>
                      <p:cNvPr id="0" name="Objec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477963"/>
                        <a:ext cx="850900" cy="954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70" name="Object 10"/>
          <p:cNvGraphicFramePr>
            <a:graphicFrameLocks/>
          </p:cNvGraphicFramePr>
          <p:nvPr/>
        </p:nvGraphicFramePr>
        <p:xfrm>
          <a:off x="762000" y="3051175"/>
          <a:ext cx="858838" cy="954088"/>
        </p:xfrm>
        <a:graphic>
          <a:graphicData uri="http://schemas.openxmlformats.org/presentationml/2006/ole">
            <mc:AlternateContent xmlns:mc="http://schemas.openxmlformats.org/markup-compatibility/2006">
              <mc:Choice xmlns:v="urn:schemas-microsoft-com:vml" Requires="v">
                <p:oleObj spid="_x0000_s220174" name="Microsoft ClipArt Gallery" r:id="rId5" imgW="5014800" imgH="5546520" progId="MS_ClipArt_Gallery">
                  <p:embed/>
                </p:oleObj>
              </mc:Choice>
              <mc:Fallback>
                <p:oleObj name="Microsoft ClipArt Gallery" r:id="rId5" imgW="5014800" imgH="5546520" progId="MS_ClipArt_Gallery">
                  <p:embed/>
                  <p:pic>
                    <p:nvPicPr>
                      <p:cNvPr id="0" name="Object 1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051175"/>
                        <a:ext cx="858838" cy="954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0171" name="Object 11"/>
          <p:cNvGraphicFramePr>
            <a:graphicFrameLocks/>
          </p:cNvGraphicFramePr>
          <p:nvPr/>
        </p:nvGraphicFramePr>
        <p:xfrm>
          <a:off x="762000" y="4624388"/>
          <a:ext cx="852488" cy="954087"/>
        </p:xfrm>
        <a:graphic>
          <a:graphicData uri="http://schemas.openxmlformats.org/presentationml/2006/ole">
            <mc:AlternateContent xmlns:mc="http://schemas.openxmlformats.org/markup-compatibility/2006">
              <mc:Choice xmlns:v="urn:schemas-microsoft-com:vml" Requires="v">
                <p:oleObj spid="_x0000_s220175" name="Microsoft ClipArt Gallery" r:id="rId7" imgW="4964040" imgH="5546520" progId="MS_ClipArt_Gallery">
                  <p:embed/>
                </p:oleObj>
              </mc:Choice>
              <mc:Fallback>
                <p:oleObj name="Microsoft ClipArt Gallery" r:id="rId7" imgW="4964040" imgH="5546520" progId="MS_ClipArt_Gallery">
                  <p:embed/>
                  <p:pic>
                    <p:nvPicPr>
                      <p:cNvPr id="0" name="Object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4624388"/>
                        <a:ext cx="852488" cy="954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72" name="Rectangle 12"/>
          <p:cNvSpPr>
            <a:spLocks noChangeArrowheads="1"/>
          </p:cNvSpPr>
          <p:nvPr/>
        </p:nvSpPr>
        <p:spPr bwMode="auto">
          <a:xfrm>
            <a:off x="5486400" y="2819400"/>
            <a:ext cx="3429000" cy="1441450"/>
          </a:xfrm>
          <a:prstGeom prst="rect">
            <a:avLst/>
          </a:prstGeom>
          <a:solidFill>
            <a:srgbClr val="EDFFFF"/>
          </a:solidFill>
          <a:ln w="12700">
            <a:solidFill>
              <a:srgbClr val="000000"/>
            </a:solidFill>
            <a:miter lim="800000"/>
            <a:headEnd/>
            <a:tailEnd/>
          </a:ln>
          <a:effectLst>
            <a:outerShdw dist="35921" dir="2700000" algn="ctr" rotWithShape="0">
              <a:srgbClr val="000000"/>
            </a:outerShdw>
          </a:effectLst>
        </p:spPr>
        <p:txBody>
          <a:bodyPr lIns="90488" tIns="44450" rIns="90488" bIns="44450">
            <a:spAutoFit/>
          </a:bodyPr>
          <a:lstStyle/>
          <a:p>
            <a:pPr algn="ctr" eaLnBrk="0" hangingPunct="0"/>
            <a:r>
              <a:rPr lang="en-US" sz="2200" b="1">
                <a:latin typeface="Arial" charset="0"/>
              </a:rPr>
              <a:t>A</a:t>
            </a:r>
            <a:r>
              <a:rPr lang="en-US" sz="2200" b="1">
                <a:solidFill>
                  <a:srgbClr val="0000CC"/>
                </a:solidFill>
                <a:latin typeface="Arial" charset="0"/>
              </a:rPr>
              <a:t> value-added </a:t>
            </a:r>
            <a:r>
              <a:rPr lang="en-US" sz="2200" b="1">
                <a:latin typeface="Arial" charset="0"/>
              </a:rPr>
              <a:t>activity is work that contributes to a product’s ability to satisfy customer needs.</a:t>
            </a:r>
          </a:p>
        </p:txBody>
      </p:sp>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a:t>The Value Chain</a:t>
            </a:r>
          </a:p>
        </p:txBody>
      </p:sp>
      <p:grpSp>
        <p:nvGrpSpPr>
          <p:cNvPr id="221187" name="Group 3"/>
          <p:cNvGrpSpPr>
            <a:grpSpLocks/>
          </p:cNvGrpSpPr>
          <p:nvPr/>
        </p:nvGrpSpPr>
        <p:grpSpPr bwMode="auto">
          <a:xfrm>
            <a:off x="1676400" y="1371600"/>
            <a:ext cx="3505200" cy="4953000"/>
            <a:chOff x="1056" y="864"/>
            <a:chExt cx="2208" cy="3120"/>
          </a:xfrm>
        </p:grpSpPr>
        <p:sp>
          <p:nvSpPr>
            <p:cNvPr id="221188" name="Rectangle 4"/>
            <p:cNvSpPr>
              <a:spLocks noChangeArrowheads="1"/>
            </p:cNvSpPr>
            <p:nvPr/>
          </p:nvSpPr>
          <p:spPr bwMode="auto">
            <a:xfrm>
              <a:off x="1536" y="864"/>
              <a:ext cx="1728" cy="528"/>
            </a:xfrm>
            <a:prstGeom prst="rect">
              <a:avLst/>
            </a:prstGeom>
            <a:solidFill>
              <a:schemeClr val="accent1"/>
            </a:solidFill>
            <a:ln w="12700" cap="sq">
              <a:solidFill>
                <a:schemeClr val="tx1"/>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latin typeface="Arial" charset="0"/>
                </a:rPr>
                <a:t>Research and</a:t>
              </a:r>
            </a:p>
            <a:p>
              <a:pPr algn="ctr" eaLnBrk="0" hangingPunct="0"/>
              <a:r>
                <a:rPr lang="en-US" sz="2200" b="1">
                  <a:latin typeface="Arial" charset="0"/>
                </a:rPr>
                <a:t>Development</a:t>
              </a:r>
            </a:p>
          </p:txBody>
        </p:sp>
        <p:sp>
          <p:nvSpPr>
            <p:cNvPr id="221189" name="Rectangle 5"/>
            <p:cNvSpPr>
              <a:spLocks noChangeArrowheads="1"/>
            </p:cNvSpPr>
            <p:nvPr/>
          </p:nvSpPr>
          <p:spPr bwMode="auto">
            <a:xfrm>
              <a:off x="1536" y="1512"/>
              <a:ext cx="1728" cy="528"/>
            </a:xfrm>
            <a:prstGeom prst="rect">
              <a:avLst/>
            </a:prstGeom>
            <a:solidFill>
              <a:schemeClr val="accent1"/>
            </a:solidFill>
            <a:ln w="12700" cap="sq">
              <a:solidFill>
                <a:schemeClr val="tx1"/>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latin typeface="Arial" charset="0"/>
                </a:rPr>
                <a:t>Obtain</a:t>
              </a:r>
              <a:br>
                <a:rPr lang="en-US" sz="2200" b="1">
                  <a:latin typeface="Arial" charset="0"/>
                </a:rPr>
              </a:br>
              <a:r>
                <a:rPr lang="en-US" sz="2200" b="1">
                  <a:latin typeface="Arial" charset="0"/>
                </a:rPr>
                <a:t>Materials</a:t>
              </a:r>
            </a:p>
          </p:txBody>
        </p:sp>
        <p:sp>
          <p:nvSpPr>
            <p:cNvPr id="221190" name="Rectangle 6"/>
            <p:cNvSpPr>
              <a:spLocks noChangeArrowheads="1"/>
            </p:cNvSpPr>
            <p:nvPr/>
          </p:nvSpPr>
          <p:spPr bwMode="auto">
            <a:xfrm>
              <a:off x="1536" y="2160"/>
              <a:ext cx="1728" cy="528"/>
            </a:xfrm>
            <a:prstGeom prst="rect">
              <a:avLst/>
            </a:prstGeom>
            <a:solidFill>
              <a:schemeClr val="accent1"/>
            </a:solidFill>
            <a:ln w="12700" cap="sq">
              <a:solidFill>
                <a:schemeClr val="tx1"/>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latin typeface="Arial" charset="0"/>
                </a:rPr>
                <a:t>Manufacturing</a:t>
              </a:r>
            </a:p>
          </p:txBody>
        </p:sp>
        <p:sp>
          <p:nvSpPr>
            <p:cNvPr id="221191" name="Rectangle 7"/>
            <p:cNvSpPr>
              <a:spLocks noChangeArrowheads="1"/>
            </p:cNvSpPr>
            <p:nvPr/>
          </p:nvSpPr>
          <p:spPr bwMode="auto">
            <a:xfrm>
              <a:off x="1536" y="2808"/>
              <a:ext cx="1728" cy="528"/>
            </a:xfrm>
            <a:prstGeom prst="rect">
              <a:avLst/>
            </a:prstGeom>
            <a:solidFill>
              <a:schemeClr val="accent1"/>
            </a:solidFill>
            <a:ln w="12700" cap="sq">
              <a:solidFill>
                <a:schemeClr val="tx1"/>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latin typeface="Arial" charset="0"/>
                </a:rPr>
                <a:t>Marketing</a:t>
              </a:r>
            </a:p>
          </p:txBody>
        </p:sp>
        <p:sp>
          <p:nvSpPr>
            <p:cNvPr id="221192" name="Rectangle 8"/>
            <p:cNvSpPr>
              <a:spLocks noChangeArrowheads="1"/>
            </p:cNvSpPr>
            <p:nvPr/>
          </p:nvSpPr>
          <p:spPr bwMode="auto">
            <a:xfrm>
              <a:off x="1536" y="3456"/>
              <a:ext cx="1728" cy="528"/>
            </a:xfrm>
            <a:prstGeom prst="rect">
              <a:avLst/>
            </a:prstGeom>
            <a:solidFill>
              <a:schemeClr val="accent1"/>
            </a:solidFill>
            <a:ln w="12700" cap="sq">
              <a:solidFill>
                <a:schemeClr val="tx1"/>
              </a:solidFill>
              <a:miter lim="800000"/>
              <a:headEnd type="none" w="sm" len="sm"/>
              <a:tailEnd type="none" w="sm" len="sm"/>
            </a:ln>
            <a:effectLst>
              <a:outerShdw dist="71842" dir="2700000" algn="ctr" rotWithShape="0">
                <a:schemeClr val="tx2"/>
              </a:outerShdw>
            </a:effectLst>
          </p:spPr>
          <p:txBody>
            <a:bodyPr wrap="none" anchor="ctr"/>
            <a:lstStyle/>
            <a:p>
              <a:pPr algn="ctr" eaLnBrk="0" hangingPunct="0"/>
              <a:r>
                <a:rPr lang="en-US" sz="2200" b="1">
                  <a:latin typeface="Arial" charset="0"/>
                </a:rPr>
                <a:t>Delivery</a:t>
              </a:r>
            </a:p>
          </p:txBody>
        </p:sp>
        <p:sp>
          <p:nvSpPr>
            <p:cNvPr id="221193" name="AutoShape 9"/>
            <p:cNvSpPr>
              <a:spLocks noChangeArrowheads="1"/>
            </p:cNvSpPr>
            <p:nvPr/>
          </p:nvSpPr>
          <p:spPr bwMode="auto">
            <a:xfrm rot="-5400000" flipH="1" flipV="1">
              <a:off x="-288" y="2208"/>
              <a:ext cx="307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a:outerShdw dist="53882" dir="2700000" algn="ctr" rotWithShape="0">
                <a:schemeClr val="tx2"/>
              </a:outerShdw>
            </a:effectLst>
          </p:spPr>
          <p:txBody>
            <a:bodyPr wrap="none" anchor="ctr"/>
            <a:lstStyle/>
            <a:p>
              <a:endParaRPr lang="en-US"/>
            </a:p>
          </p:txBody>
        </p:sp>
      </p:grpSp>
      <p:sp>
        <p:nvSpPr>
          <p:cNvPr id="221194" name="Rectangle 10"/>
          <p:cNvSpPr>
            <a:spLocks noChangeArrowheads="1"/>
          </p:cNvSpPr>
          <p:nvPr/>
        </p:nvSpPr>
        <p:spPr bwMode="auto">
          <a:xfrm>
            <a:off x="5486400" y="2670175"/>
            <a:ext cx="3429000" cy="1776413"/>
          </a:xfrm>
          <a:prstGeom prst="rect">
            <a:avLst/>
          </a:prstGeom>
          <a:solidFill>
            <a:srgbClr val="EDFFFF"/>
          </a:solidFill>
          <a:ln w="12700">
            <a:solidFill>
              <a:srgbClr val="000000"/>
            </a:solidFill>
            <a:miter lim="800000"/>
            <a:headEnd/>
            <a:tailEnd/>
          </a:ln>
          <a:effectLst>
            <a:outerShdw dist="53882" dir="2700000" algn="ctr" rotWithShape="0">
              <a:schemeClr val="tx2"/>
            </a:outerShdw>
          </a:effectLst>
        </p:spPr>
        <p:txBody>
          <a:bodyPr lIns="90488" tIns="44450" rIns="90488" bIns="44450">
            <a:spAutoFit/>
          </a:bodyPr>
          <a:lstStyle/>
          <a:p>
            <a:pPr algn="ctr" eaLnBrk="0" hangingPunct="0"/>
            <a:r>
              <a:rPr lang="en-US" sz="2200">
                <a:solidFill>
                  <a:srgbClr val="0000CC"/>
                </a:solidFill>
                <a:effectLst>
                  <a:outerShdw blurRad="38100" dist="38100" dir="2700000" algn="tl">
                    <a:srgbClr val="000000"/>
                  </a:outerShdw>
                </a:effectLst>
                <a:latin typeface="Arial" charset="0"/>
              </a:rPr>
              <a:t>Value-added activities</a:t>
            </a:r>
          </a:p>
          <a:p>
            <a:pPr algn="ctr" eaLnBrk="0" hangingPunct="0"/>
            <a:r>
              <a:rPr lang="en-US" sz="2200">
                <a:solidFill>
                  <a:srgbClr val="0000CC"/>
                </a:solidFill>
                <a:effectLst>
                  <a:outerShdw blurRad="38100" dist="38100" dir="2700000" algn="tl">
                    <a:srgbClr val="000000"/>
                  </a:outerShdw>
                </a:effectLst>
                <a:latin typeface="Arial" charset="0"/>
              </a:rPr>
              <a:t>include all steps</a:t>
            </a:r>
          </a:p>
          <a:p>
            <a:pPr algn="ctr" eaLnBrk="0" hangingPunct="0"/>
            <a:r>
              <a:rPr lang="en-US" sz="2200">
                <a:solidFill>
                  <a:srgbClr val="0000CC"/>
                </a:solidFill>
                <a:effectLst>
                  <a:outerShdw blurRad="38100" dist="38100" dir="2700000" algn="tl">
                    <a:srgbClr val="000000"/>
                  </a:outerShdw>
                </a:effectLst>
                <a:latin typeface="Arial" charset="0"/>
              </a:rPr>
              <a:t>involved in the actual</a:t>
            </a:r>
          </a:p>
          <a:p>
            <a:pPr algn="ctr" eaLnBrk="0" hangingPunct="0"/>
            <a:r>
              <a:rPr lang="en-US" sz="2200">
                <a:solidFill>
                  <a:srgbClr val="0000CC"/>
                </a:solidFill>
                <a:effectLst>
                  <a:outerShdw blurRad="38100" dist="38100" dir="2700000" algn="tl">
                    <a:srgbClr val="000000"/>
                  </a:outerShdw>
                </a:effectLst>
                <a:latin typeface="Arial" charset="0"/>
              </a:rPr>
              <a:t>processing of goods or</a:t>
            </a:r>
          </a:p>
          <a:p>
            <a:pPr algn="ctr" eaLnBrk="0" hangingPunct="0"/>
            <a:r>
              <a:rPr lang="en-US" sz="2200">
                <a:solidFill>
                  <a:srgbClr val="0000CC"/>
                </a:solidFill>
                <a:effectLst>
                  <a:outerShdw blurRad="38100" dist="38100" dir="2700000" algn="tl">
                    <a:srgbClr val="000000"/>
                  </a:outerShdw>
                </a:effectLst>
                <a:latin typeface="Arial" charset="0"/>
              </a:rPr>
              <a:t>performing of services.</a:t>
            </a:r>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WordArt 14"/>
          <p:cNvSpPr>
            <a:spLocks noChangeArrowheads="1" noChangeShapeType="1" noTextEdit="1"/>
          </p:cNvSpPr>
          <p:nvPr/>
        </p:nvSpPr>
        <p:spPr bwMode="auto">
          <a:xfrm>
            <a:off x="2667000" y="3810000"/>
            <a:ext cx="4038600" cy="2362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JIT</a:t>
            </a:r>
          </a:p>
        </p:txBody>
      </p:sp>
      <p:sp>
        <p:nvSpPr>
          <p:cNvPr id="260099" name="Rectangle 2"/>
          <p:cNvSpPr>
            <a:spLocks noGrp="1" noChangeArrowheads="1"/>
          </p:cNvSpPr>
          <p:nvPr>
            <p:ph type="title" idx="4294967295"/>
          </p:nvPr>
        </p:nvSpPr>
        <p:spPr/>
        <p:txBody>
          <a:bodyPr anchor="b"/>
          <a:lstStyle/>
          <a:p>
            <a:r>
              <a:rPr lang="en-US"/>
              <a:t>Just-in-Time</a:t>
            </a:r>
          </a:p>
        </p:txBody>
      </p:sp>
      <p:sp>
        <p:nvSpPr>
          <p:cNvPr id="260100" name="Text Box 7"/>
          <p:cNvSpPr txBox="1">
            <a:spLocks noChangeArrowheads="1"/>
          </p:cNvSpPr>
          <p:nvPr/>
        </p:nvSpPr>
        <p:spPr bwMode="auto">
          <a:xfrm>
            <a:off x="0" y="1371600"/>
            <a:ext cx="9144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a:latin typeface="Helvetica" pitchFamily="34" charset="0"/>
              </a:rPr>
              <a:t>Many businesses have been able to simultaneously reduce their inventory holding costs and increase customer satisfaction by making products available just-in-time (JIT) for customer consumption.</a:t>
            </a:r>
          </a:p>
        </p:txBody>
      </p:sp>
      <p:sp>
        <p:nvSpPr>
          <p:cNvPr id="260101" name="Text Box 10"/>
          <p:cNvSpPr txBox="1">
            <a:spLocks noChangeArrowheads="1"/>
          </p:cNvSpPr>
          <p:nvPr/>
        </p:nvSpPr>
        <p:spPr bwMode="auto">
          <a:xfrm>
            <a:off x="1524000" y="3276600"/>
            <a:ext cx="5257800" cy="4572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b="1">
                <a:latin typeface="Helvetica" pitchFamily="34" charset="0"/>
              </a:rPr>
              <a:t>Burger King vs. Frozen burgers</a:t>
            </a:r>
          </a:p>
        </p:txBody>
      </p:sp>
      <p:grpSp>
        <p:nvGrpSpPr>
          <p:cNvPr id="397328" name="Group 16"/>
          <p:cNvGrpSpPr>
            <a:grpSpLocks/>
          </p:cNvGrpSpPr>
          <p:nvPr/>
        </p:nvGrpSpPr>
        <p:grpSpPr bwMode="auto">
          <a:xfrm>
            <a:off x="0" y="3586163"/>
            <a:ext cx="9144000" cy="3290887"/>
            <a:chOff x="0" y="2064"/>
            <a:chExt cx="5760" cy="2073"/>
          </a:xfrm>
        </p:grpSpPr>
        <p:sp>
          <p:nvSpPr>
            <p:cNvPr id="260103" name="Rectangle 15"/>
            <p:cNvSpPr>
              <a:spLocks noChangeArrowheads="1"/>
            </p:cNvSpPr>
            <p:nvPr/>
          </p:nvSpPr>
          <p:spPr bwMode="auto">
            <a:xfrm>
              <a:off x="0" y="2112"/>
              <a:ext cx="5760" cy="2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Helvetica" pitchFamily="34" charset="0"/>
              </a:endParaRPr>
            </a:p>
          </p:txBody>
        </p:sp>
        <p:grpSp>
          <p:nvGrpSpPr>
            <p:cNvPr id="260104" name="Group 13"/>
            <p:cNvGrpSpPr>
              <a:grpSpLocks/>
            </p:cNvGrpSpPr>
            <p:nvPr/>
          </p:nvGrpSpPr>
          <p:grpSpPr bwMode="auto">
            <a:xfrm>
              <a:off x="0" y="2064"/>
              <a:ext cx="5760" cy="2073"/>
              <a:chOff x="0" y="2064"/>
              <a:chExt cx="5760" cy="2073"/>
            </a:xfrm>
          </p:grpSpPr>
          <p:sp>
            <p:nvSpPr>
              <p:cNvPr id="260105" name="Text Box 11"/>
              <p:cNvSpPr txBox="1">
                <a:spLocks noChangeArrowheads="1"/>
              </p:cNvSpPr>
              <p:nvPr/>
            </p:nvSpPr>
            <p:spPr bwMode="auto">
              <a:xfrm>
                <a:off x="0" y="2160"/>
                <a:ext cx="2880" cy="1947"/>
              </a:xfrm>
              <a:prstGeom prst="rect">
                <a:avLst/>
              </a:prstGeom>
              <a:solidFill>
                <a:srgbClr val="FFFF99"/>
              </a:solidFill>
              <a:ln w="9525">
                <a:solidFill>
                  <a:srgbClr val="000099"/>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2800">
                    <a:latin typeface="Helvetica" pitchFamily="34" charset="0"/>
                  </a:rPr>
                  <a:t>For example, hamburgers that are cooked to order are fresher and more individualized than those that are prepared in advance and stored until a customer orders one.</a:t>
                </a:r>
              </a:p>
            </p:txBody>
          </p:sp>
          <p:pic>
            <p:nvPicPr>
              <p:cNvPr id="260106"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 y="2064"/>
                <a:ext cx="2806" cy="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7328"/>
                                        </p:tgtEl>
                                        <p:attrNameLst>
                                          <p:attrName>style.visibility</p:attrName>
                                        </p:attrNameLst>
                                      </p:cBhvr>
                                      <p:to>
                                        <p:strVal val="visible"/>
                                      </p:to>
                                    </p:set>
                                    <p:anim calcmode="lin" valueType="num">
                                      <p:cBhvr additive="base">
                                        <p:cTn id="7" dur="500" fill="hold"/>
                                        <p:tgtEl>
                                          <p:spTgt spid="397328"/>
                                        </p:tgtEl>
                                        <p:attrNameLst>
                                          <p:attrName>ppt_x</p:attrName>
                                        </p:attrNameLst>
                                      </p:cBhvr>
                                      <p:tavLst>
                                        <p:tav tm="0">
                                          <p:val>
                                            <p:strVal val="#ppt_x"/>
                                          </p:val>
                                        </p:tav>
                                        <p:tav tm="100000">
                                          <p:val>
                                            <p:strVal val="#ppt_x"/>
                                          </p:val>
                                        </p:tav>
                                      </p:tavLst>
                                    </p:anim>
                                    <p:anim calcmode="lin" valueType="num">
                                      <p:cBhvr additive="base">
                                        <p:cTn id="8" dur="500" fill="hold"/>
                                        <p:tgtEl>
                                          <p:spTgt spid="39732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260101"/>
                                        </p:tgtEl>
                                        <p:attrNameLst>
                                          <p:attrName>style.visibility</p:attrName>
                                        </p:attrNameLst>
                                      </p:cBhvr>
                                      <p:to>
                                        <p:strVal val="visible"/>
                                      </p:to>
                                    </p:set>
                                    <p:animEffect transition="in" filter="dissolve">
                                      <p:cBhvr>
                                        <p:cTn id="12" dur="500"/>
                                        <p:tgtEl>
                                          <p:spTgt spid="260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5359400" y="4962525"/>
            <a:ext cx="3394075" cy="1193800"/>
          </a:xfrm>
          <a:prstGeom prst="rect">
            <a:avLst/>
          </a:prstGeom>
          <a:solidFill>
            <a:srgbClr val="006600"/>
          </a:solidFill>
          <a:ln w="9525">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FFFF00"/>
                </a:solidFill>
                <a:effectLst>
                  <a:outerShdw blurRad="38100" dist="38100" dir="2700000" algn="tl">
                    <a:srgbClr val="000000"/>
                  </a:outerShdw>
                </a:effectLst>
                <a:latin typeface="Arial" charset="0"/>
              </a:rPr>
              <a:t>Complete parts</a:t>
            </a:r>
            <a:r>
              <a:rPr lang="en-US">
                <a:solidFill>
                  <a:schemeClr val="bg2"/>
                </a:solidFill>
                <a:effectLst>
                  <a:outerShdw blurRad="38100" dist="38100" dir="2700000" algn="tl">
                    <a:srgbClr val="000000"/>
                  </a:outerShdw>
                </a:effectLst>
                <a:latin typeface="Arial" charset="0"/>
              </a:rPr>
              <a:t/>
            </a:r>
            <a:br>
              <a:rPr lang="en-US">
                <a:solidFill>
                  <a:schemeClr val="bg2"/>
                </a:solidFill>
                <a:effectLst>
                  <a:outerShdw blurRad="38100" dist="38100" dir="2700000" algn="tl">
                    <a:srgbClr val="000000"/>
                  </a:outerShdw>
                </a:effectLst>
                <a:latin typeface="Arial" charset="0"/>
              </a:rPr>
            </a:br>
            <a:r>
              <a:rPr lang="en-US">
                <a:solidFill>
                  <a:srgbClr val="FFFFFF"/>
                </a:solidFill>
                <a:effectLst>
                  <a:outerShdw blurRad="38100" dist="38100" dir="2700000" algn="tl">
                    <a:srgbClr val="000000"/>
                  </a:outerShdw>
                </a:effectLst>
                <a:latin typeface="Arial" charset="0"/>
              </a:rPr>
              <a:t>just in time</a:t>
            </a:r>
            <a:r>
              <a:rPr lang="en-US">
                <a:solidFill>
                  <a:srgbClr val="FC0128"/>
                </a:solidFill>
                <a:effectLst>
                  <a:outerShdw blurRad="38100" dist="38100" dir="2700000" algn="tl">
                    <a:srgbClr val="000000"/>
                  </a:outerShdw>
                </a:effectLst>
                <a:latin typeface="Arial" charset="0"/>
              </a:rPr>
              <a:t> </a:t>
            </a:r>
            <a:r>
              <a:rPr lang="en-US">
                <a:solidFill>
                  <a:srgbClr val="FFFF00"/>
                </a:solidFill>
                <a:effectLst>
                  <a:outerShdw blurRad="38100" dist="38100" dir="2700000" algn="tl">
                    <a:srgbClr val="000000"/>
                  </a:outerShdw>
                </a:effectLst>
                <a:latin typeface="Arial" charset="0"/>
              </a:rPr>
              <a:t>for</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assembly into products.</a:t>
            </a:r>
          </a:p>
        </p:txBody>
      </p:sp>
      <p:sp>
        <p:nvSpPr>
          <p:cNvPr id="222211" name="Rectangle 3"/>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Just-in-Time (JIT) Inventory</a:t>
            </a:r>
          </a:p>
        </p:txBody>
      </p:sp>
      <p:cxnSp>
        <p:nvCxnSpPr>
          <p:cNvPr id="222212" name="AutoShape 4"/>
          <p:cNvCxnSpPr>
            <a:cxnSpLocks noChangeShapeType="1"/>
            <a:stCxn id="222221" idx="2"/>
          </p:cNvCxnSpPr>
          <p:nvPr/>
        </p:nvCxnSpPr>
        <p:spPr bwMode="auto">
          <a:xfrm flipH="1">
            <a:off x="2252663" y="2636838"/>
            <a:ext cx="1587" cy="758825"/>
          </a:xfrm>
          <a:prstGeom prst="straightConnector1">
            <a:avLst/>
          </a:prstGeom>
          <a:noFill/>
          <a:ln w="38100">
            <a:solidFill>
              <a:srgbClr val="FF0000"/>
            </a:solidFill>
            <a:round/>
            <a:headEnd/>
            <a:tailEnd type="triangle" w="med" len="med"/>
          </a:ln>
          <a:effectLst>
            <a:outerShdw dist="28398" dir="3806097" algn="ctr" rotWithShape="0">
              <a:srgbClr val="000000"/>
            </a:outerShdw>
          </a:effectLst>
          <a:extLst>
            <a:ext uri="{909E8E84-426E-40DD-AFC4-6F175D3DCCD1}">
              <a14:hiddenFill xmlns:a14="http://schemas.microsoft.com/office/drawing/2010/main">
                <a:noFill/>
              </a14:hiddenFill>
            </a:ext>
          </a:extLst>
        </p:spPr>
      </p:cxnSp>
      <p:cxnSp>
        <p:nvCxnSpPr>
          <p:cNvPr id="222213" name="AutoShape 5"/>
          <p:cNvCxnSpPr>
            <a:cxnSpLocks noChangeShapeType="1"/>
            <a:stCxn id="222220" idx="2"/>
            <a:endCxn id="222219" idx="0"/>
          </p:cNvCxnSpPr>
          <p:nvPr/>
        </p:nvCxnSpPr>
        <p:spPr bwMode="auto">
          <a:xfrm>
            <a:off x="2254250" y="4257675"/>
            <a:ext cx="1588" cy="704850"/>
          </a:xfrm>
          <a:prstGeom prst="straightConnector1">
            <a:avLst/>
          </a:prstGeom>
          <a:noFill/>
          <a:ln w="38100">
            <a:solidFill>
              <a:srgbClr val="FF0000"/>
            </a:solidFill>
            <a:round/>
            <a:headEnd/>
            <a:tailEnd type="triangle" w="med" len="med"/>
          </a:ln>
          <a:effectLst>
            <a:outerShdw dist="28398" dir="3806097" algn="ctr" rotWithShape="0">
              <a:srgbClr val="000000"/>
            </a:outerShdw>
          </a:effectLst>
          <a:extLst>
            <a:ext uri="{909E8E84-426E-40DD-AFC4-6F175D3DCCD1}">
              <a14:hiddenFill xmlns:a14="http://schemas.microsoft.com/office/drawing/2010/main">
                <a:noFill/>
              </a14:hiddenFill>
            </a:ext>
          </a:extLst>
        </p:spPr>
      </p:cxnSp>
      <p:cxnSp>
        <p:nvCxnSpPr>
          <p:cNvPr id="222214" name="AutoShape 6"/>
          <p:cNvCxnSpPr>
            <a:cxnSpLocks noChangeShapeType="1"/>
            <a:stCxn id="222219" idx="3"/>
            <a:endCxn id="222210" idx="1"/>
          </p:cNvCxnSpPr>
          <p:nvPr/>
        </p:nvCxnSpPr>
        <p:spPr bwMode="auto">
          <a:xfrm>
            <a:off x="3563938" y="5559425"/>
            <a:ext cx="1795462" cy="0"/>
          </a:xfrm>
          <a:prstGeom prst="straightConnector1">
            <a:avLst/>
          </a:prstGeom>
          <a:noFill/>
          <a:ln w="38100">
            <a:solidFill>
              <a:srgbClr val="FF0000"/>
            </a:solidFill>
            <a:round/>
            <a:headEnd/>
            <a:tailEnd type="triangle" w="med" len="med"/>
          </a:ln>
          <a:effectLst>
            <a:outerShdw dist="28398" dir="3806097" algn="ctr" rotWithShape="0">
              <a:srgbClr val="000000"/>
            </a:outerShdw>
          </a:effectLst>
          <a:extLst>
            <a:ext uri="{909E8E84-426E-40DD-AFC4-6F175D3DCCD1}">
              <a14:hiddenFill xmlns:a14="http://schemas.microsoft.com/office/drawing/2010/main">
                <a:noFill/>
              </a14:hiddenFill>
            </a:ext>
          </a:extLst>
        </p:spPr>
      </p:cxnSp>
      <p:cxnSp>
        <p:nvCxnSpPr>
          <p:cNvPr id="222215" name="AutoShape 7"/>
          <p:cNvCxnSpPr>
            <a:cxnSpLocks noChangeShapeType="1"/>
            <a:stCxn id="222210" idx="0"/>
            <a:endCxn id="222217" idx="2"/>
          </p:cNvCxnSpPr>
          <p:nvPr/>
        </p:nvCxnSpPr>
        <p:spPr bwMode="auto">
          <a:xfrm flipV="1">
            <a:off x="7056438" y="2789238"/>
            <a:ext cx="455612" cy="2173287"/>
          </a:xfrm>
          <a:prstGeom prst="straightConnector1">
            <a:avLst/>
          </a:prstGeom>
          <a:noFill/>
          <a:ln w="38100">
            <a:solidFill>
              <a:srgbClr val="FF0000"/>
            </a:solidFill>
            <a:round/>
            <a:headEnd/>
            <a:tailEnd type="triangle" w="med" len="med"/>
          </a:ln>
          <a:effectLst>
            <a:outerShdw dist="28398" dir="3806097" algn="ctr" rotWithShape="0">
              <a:srgbClr val="000000"/>
            </a:outerShdw>
          </a:effectLst>
          <a:extLst>
            <a:ext uri="{909E8E84-426E-40DD-AFC4-6F175D3DCCD1}">
              <a14:hiddenFill xmlns:a14="http://schemas.microsoft.com/office/drawing/2010/main">
                <a:noFill/>
              </a14:hiddenFill>
            </a:ext>
          </a:extLst>
        </p:spPr>
      </p:cxnSp>
      <p:sp>
        <p:nvSpPr>
          <p:cNvPr id="222217" name="Rectangle 9"/>
          <p:cNvSpPr>
            <a:spLocks noChangeArrowheads="1"/>
          </p:cNvSpPr>
          <p:nvPr/>
        </p:nvSpPr>
        <p:spPr bwMode="auto">
          <a:xfrm>
            <a:off x="6135688" y="1595438"/>
            <a:ext cx="2751137" cy="1193800"/>
          </a:xfrm>
          <a:prstGeom prst="rect">
            <a:avLst/>
          </a:prstGeom>
          <a:solidFill>
            <a:srgbClr val="006600"/>
          </a:solidFill>
          <a:ln w="9525">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FFFF00"/>
                </a:solidFill>
                <a:effectLst>
                  <a:outerShdw blurRad="38100" dist="38100" dir="2700000" algn="tl">
                    <a:srgbClr val="000000"/>
                  </a:outerShdw>
                </a:effectLst>
                <a:latin typeface="Arial" charset="0"/>
              </a:rPr>
              <a:t>Complete products</a:t>
            </a:r>
            <a:r>
              <a:rPr lang="en-US">
                <a:solidFill>
                  <a:schemeClr val="bg2"/>
                </a:solidFill>
                <a:effectLst>
                  <a:outerShdw blurRad="38100" dist="38100" dir="2700000" algn="tl">
                    <a:srgbClr val="000000"/>
                  </a:outerShdw>
                </a:effectLst>
                <a:latin typeface="Arial" charset="0"/>
              </a:rPr>
              <a:t/>
            </a:r>
            <a:br>
              <a:rPr lang="en-US">
                <a:solidFill>
                  <a:schemeClr val="bg2"/>
                </a:solidFill>
                <a:effectLst>
                  <a:outerShdw blurRad="38100" dist="38100" dir="2700000" algn="tl">
                    <a:srgbClr val="000000"/>
                  </a:outerShdw>
                </a:effectLst>
                <a:latin typeface="Arial" charset="0"/>
              </a:rPr>
            </a:br>
            <a:r>
              <a:rPr lang="en-US">
                <a:solidFill>
                  <a:srgbClr val="FFFFFF"/>
                </a:solidFill>
                <a:effectLst>
                  <a:outerShdw blurRad="38100" dist="38100" dir="2700000" algn="tl">
                    <a:srgbClr val="000000"/>
                  </a:outerShdw>
                </a:effectLst>
                <a:latin typeface="Arial" charset="0"/>
              </a:rPr>
              <a:t>just in time</a:t>
            </a:r>
            <a:r>
              <a:rPr lang="en-US">
                <a:effectLst>
                  <a:outerShdw blurRad="38100" dist="38100" dir="2700000" algn="tl">
                    <a:srgbClr val="000000"/>
                  </a:outerShdw>
                </a:effectLst>
                <a:latin typeface="Arial" charset="0"/>
              </a:rPr>
              <a:t> </a:t>
            </a:r>
            <a:r>
              <a:rPr lang="en-US">
                <a:solidFill>
                  <a:srgbClr val="FFFF00"/>
                </a:solidFill>
                <a:effectLst>
                  <a:outerShdw blurRad="38100" dist="38100" dir="2700000" algn="tl">
                    <a:srgbClr val="000000"/>
                  </a:outerShdw>
                </a:effectLst>
                <a:latin typeface="Arial" charset="0"/>
              </a:rPr>
              <a:t>to</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ship to customers.</a:t>
            </a:r>
          </a:p>
        </p:txBody>
      </p:sp>
      <p:graphicFrame>
        <p:nvGraphicFramePr>
          <p:cNvPr id="222218" name="Object 10"/>
          <p:cNvGraphicFramePr>
            <a:graphicFrameLocks noChangeAspect="1"/>
          </p:cNvGraphicFramePr>
          <p:nvPr/>
        </p:nvGraphicFramePr>
        <p:xfrm>
          <a:off x="3657600" y="2209800"/>
          <a:ext cx="2282825" cy="2287588"/>
        </p:xfrm>
        <a:graphic>
          <a:graphicData uri="http://schemas.openxmlformats.org/presentationml/2006/ole">
            <mc:AlternateContent xmlns:mc="http://schemas.openxmlformats.org/markup-compatibility/2006">
              <mc:Choice xmlns:v="urn:schemas-microsoft-com:vml" Requires="v">
                <p:oleObj spid="_x0000_s268288" name="Clip" r:id="rId3" imgW="2283120" imgH="2287440" progId="MS_ClipArt_Gallery.2">
                  <p:embed/>
                </p:oleObj>
              </mc:Choice>
              <mc:Fallback>
                <p:oleObj name="Clip" r:id="rId3" imgW="2283120" imgH="2287440" progId="MS_ClipArt_Gallery.2">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09800"/>
                        <a:ext cx="2282825" cy="2287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2219" name="Rectangle 11"/>
          <p:cNvSpPr>
            <a:spLocks noChangeArrowheads="1"/>
          </p:cNvSpPr>
          <p:nvPr/>
        </p:nvSpPr>
        <p:spPr bwMode="auto">
          <a:xfrm>
            <a:off x="947738" y="4962525"/>
            <a:ext cx="2616200" cy="1193800"/>
          </a:xfrm>
          <a:prstGeom prst="rect">
            <a:avLst/>
          </a:prstGeom>
          <a:solidFill>
            <a:srgbClr val="006600"/>
          </a:solidFill>
          <a:ln w="9525">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FFFF00"/>
                </a:solidFill>
                <a:effectLst>
                  <a:outerShdw blurRad="38100" dist="38100" dir="2700000" algn="tl">
                    <a:srgbClr val="000000"/>
                  </a:outerShdw>
                </a:effectLst>
                <a:latin typeface="Arial" charset="0"/>
              </a:rPr>
              <a:t>Receive materials</a:t>
            </a:r>
            <a:r>
              <a:rPr lang="en-US">
                <a:solidFill>
                  <a:schemeClr val="bg2"/>
                </a:solidFill>
                <a:effectLst>
                  <a:outerShdw blurRad="38100" dist="38100" dir="2700000" algn="tl">
                    <a:srgbClr val="000000"/>
                  </a:outerShdw>
                </a:effectLst>
                <a:latin typeface="Arial" charset="0"/>
              </a:rPr>
              <a:t/>
            </a:r>
            <a:br>
              <a:rPr lang="en-US">
                <a:solidFill>
                  <a:schemeClr val="bg2"/>
                </a:solidFill>
                <a:effectLst>
                  <a:outerShdw blurRad="38100" dist="38100" dir="2700000" algn="tl">
                    <a:srgbClr val="000000"/>
                  </a:outerShdw>
                </a:effectLst>
                <a:latin typeface="Arial" charset="0"/>
              </a:rPr>
            </a:br>
            <a:r>
              <a:rPr lang="en-US">
                <a:solidFill>
                  <a:srgbClr val="FFFFFF"/>
                </a:solidFill>
                <a:effectLst>
                  <a:outerShdw blurRad="38100" dist="38100" dir="2700000" algn="tl">
                    <a:srgbClr val="000000"/>
                  </a:outerShdw>
                </a:effectLst>
                <a:latin typeface="Arial" charset="0"/>
              </a:rPr>
              <a:t>just in time</a:t>
            </a:r>
            <a:r>
              <a:rPr lang="en-US">
                <a:solidFill>
                  <a:srgbClr val="FC0128"/>
                </a:solidFill>
                <a:effectLst>
                  <a:outerShdw blurRad="38100" dist="38100" dir="2700000" algn="tl">
                    <a:srgbClr val="000000"/>
                  </a:outerShdw>
                </a:effectLst>
                <a:latin typeface="Arial" charset="0"/>
              </a:rPr>
              <a:t> </a:t>
            </a:r>
            <a:r>
              <a:rPr lang="en-US">
                <a:solidFill>
                  <a:srgbClr val="FFFF00"/>
                </a:solidFill>
                <a:effectLst>
                  <a:outerShdw blurRad="38100" dist="38100" dir="2700000" algn="tl">
                    <a:srgbClr val="000000"/>
                  </a:outerShdw>
                </a:effectLst>
                <a:latin typeface="Arial" charset="0"/>
              </a:rPr>
              <a:t>for</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production.</a:t>
            </a:r>
          </a:p>
        </p:txBody>
      </p:sp>
      <p:sp>
        <p:nvSpPr>
          <p:cNvPr id="222220" name="Rectangle 12"/>
          <p:cNvSpPr>
            <a:spLocks noChangeArrowheads="1"/>
          </p:cNvSpPr>
          <p:nvPr/>
        </p:nvSpPr>
        <p:spPr bwMode="auto">
          <a:xfrm>
            <a:off x="1100138" y="3429000"/>
            <a:ext cx="2308225" cy="828675"/>
          </a:xfrm>
          <a:prstGeom prst="rect">
            <a:avLst/>
          </a:prstGeom>
          <a:solidFill>
            <a:srgbClr val="006600"/>
          </a:solidFill>
          <a:ln w="9525">
            <a:solidFill>
              <a:schemeClr val="tx1"/>
            </a:solidFill>
            <a:miter lim="800000"/>
            <a:headEnd/>
            <a:tailEnd/>
          </a:ln>
          <a:effectLst>
            <a:outerShdw dist="35921" dir="2700000" algn="ctr" rotWithShape="0">
              <a:schemeClr val="tx2"/>
            </a:outerShdw>
          </a:effectLst>
        </p:spPr>
        <p:txBody>
          <a:bodyPr lIns="90488" tIns="44450" rIns="90488" bIns="44450">
            <a:spAutoFit/>
          </a:bodyPr>
          <a:lstStyle/>
          <a:p>
            <a:pPr algn="ctr" eaLnBrk="0" hangingPunct="0">
              <a:spcBef>
                <a:spcPct val="50000"/>
              </a:spcBef>
            </a:pPr>
            <a:r>
              <a:rPr lang="en-US">
                <a:solidFill>
                  <a:srgbClr val="FFFF00"/>
                </a:solidFill>
                <a:effectLst>
                  <a:outerShdw blurRad="38100" dist="38100" dir="2700000" algn="tl">
                    <a:srgbClr val="000000"/>
                  </a:outerShdw>
                </a:effectLst>
                <a:latin typeface="Arial" charset="0"/>
              </a:rPr>
              <a:t>Schedule</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production.</a:t>
            </a:r>
          </a:p>
        </p:txBody>
      </p:sp>
      <p:sp>
        <p:nvSpPr>
          <p:cNvPr id="222221" name="Rectangle 13"/>
          <p:cNvSpPr>
            <a:spLocks noChangeArrowheads="1"/>
          </p:cNvSpPr>
          <p:nvPr/>
        </p:nvSpPr>
        <p:spPr bwMode="auto">
          <a:xfrm>
            <a:off x="1531938" y="1443038"/>
            <a:ext cx="1444625" cy="1193800"/>
          </a:xfrm>
          <a:prstGeom prst="rect">
            <a:avLst/>
          </a:prstGeom>
          <a:solidFill>
            <a:srgbClr val="006600"/>
          </a:solidFill>
          <a:ln w="9525">
            <a:solidFill>
              <a:schemeClr val="tx1"/>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FFFF00"/>
                </a:solidFill>
                <a:effectLst>
                  <a:outerShdw blurRad="38100" dist="38100" dir="2700000" algn="tl">
                    <a:srgbClr val="000000"/>
                  </a:outerShdw>
                </a:effectLst>
                <a:latin typeface="Arial" charset="0"/>
              </a:rPr>
              <a:t>Receive</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customer</a:t>
            </a:r>
            <a:br>
              <a:rPr lang="en-US">
                <a:solidFill>
                  <a:srgbClr val="FFFF00"/>
                </a:solidFill>
                <a:effectLst>
                  <a:outerShdw blurRad="38100" dist="38100" dir="2700000" algn="tl">
                    <a:srgbClr val="000000"/>
                  </a:outerShdw>
                </a:effectLst>
                <a:latin typeface="Arial" charset="0"/>
              </a:rPr>
            </a:br>
            <a:r>
              <a:rPr lang="en-US">
                <a:solidFill>
                  <a:srgbClr val="FFFF00"/>
                </a:solidFill>
                <a:effectLst>
                  <a:outerShdw blurRad="38100" dist="38100" dir="2700000" algn="tl">
                    <a:srgbClr val="000000"/>
                  </a:outerShdw>
                </a:effectLst>
                <a:latin typeface="Arial" charset="0"/>
              </a:rPr>
              <a:t>orders.</a:t>
            </a:r>
          </a:p>
        </p:txBody>
      </p:sp>
    </p:spTree>
  </p:cSld>
  <p:clrMapOvr>
    <a:masterClrMapping/>
  </p:clrMapOvr>
  <p:transition>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Lst>
        </p:spPr>
        <p:txBody>
          <a:bodyPr/>
          <a:lstStyle/>
          <a:p>
            <a:r>
              <a:rPr lang="en-US"/>
              <a:t>Just-in-Time (JIT) Inventory</a:t>
            </a:r>
          </a:p>
        </p:txBody>
      </p:sp>
      <p:sp>
        <p:nvSpPr>
          <p:cNvPr id="223236" name="Rectangle 1028"/>
          <p:cNvSpPr>
            <a:spLocks noChangeArrowheads="1"/>
          </p:cNvSpPr>
          <p:nvPr/>
        </p:nvSpPr>
        <p:spPr bwMode="auto">
          <a:xfrm>
            <a:off x="1143000" y="3505200"/>
            <a:ext cx="1516063" cy="831850"/>
          </a:xfrm>
          <a:prstGeom prst="rect">
            <a:avLst/>
          </a:prstGeom>
          <a:solidFill>
            <a:srgbClr val="EDFFFF"/>
          </a:solidFill>
          <a:ln w="12700">
            <a:solidFill>
              <a:srgbClr val="000000"/>
            </a:solidFill>
            <a:miter lim="800000"/>
            <a:headEnd/>
            <a:tailEnd/>
          </a:ln>
          <a:effectLst>
            <a:outerShdw dist="45791" dir="2021404" algn="ctr" rotWithShape="0">
              <a:schemeClr val="tx2"/>
            </a:outerShdw>
          </a:effectLst>
        </p:spPr>
        <p:txBody>
          <a:bodyPr wrap="none" lIns="90488" tIns="44450" rIns="90488" bIns="44450">
            <a:spAutoFit/>
          </a:bodyPr>
          <a:lstStyle/>
          <a:p>
            <a:pPr algn="ctr" eaLnBrk="0" hangingPunct="0"/>
            <a:r>
              <a:rPr lang="en-US">
                <a:solidFill>
                  <a:srgbClr val="0000CC"/>
                </a:solidFill>
                <a:effectLst>
                  <a:outerShdw blurRad="38100" dist="38100" dir="2700000" algn="tl">
                    <a:srgbClr val="000000"/>
                  </a:outerShdw>
                </a:effectLst>
                <a:latin typeface="Arial" charset="0"/>
              </a:rPr>
              <a:t>Flexible</a:t>
            </a:r>
            <a:br>
              <a:rPr lang="en-US">
                <a:solidFill>
                  <a:srgbClr val="0000CC"/>
                </a:solidFill>
                <a:effectLst>
                  <a:outerShdw blurRad="38100" dist="38100" dir="2700000" algn="tl">
                    <a:srgbClr val="000000"/>
                  </a:outerShdw>
                </a:effectLst>
                <a:latin typeface="Arial" charset="0"/>
              </a:rPr>
            </a:br>
            <a:r>
              <a:rPr lang="en-US">
                <a:solidFill>
                  <a:srgbClr val="0000CC"/>
                </a:solidFill>
                <a:effectLst>
                  <a:outerShdw blurRad="38100" dist="38100" dir="2700000" algn="tl">
                    <a:srgbClr val="000000"/>
                  </a:outerShdw>
                </a:effectLst>
                <a:latin typeface="Arial" charset="0"/>
              </a:rPr>
              <a:t>workforce</a:t>
            </a:r>
          </a:p>
        </p:txBody>
      </p:sp>
      <p:sp>
        <p:nvSpPr>
          <p:cNvPr id="223237" name="Rectangle 1029"/>
          <p:cNvSpPr>
            <a:spLocks noChangeArrowheads="1"/>
          </p:cNvSpPr>
          <p:nvPr/>
        </p:nvSpPr>
        <p:spPr bwMode="auto">
          <a:xfrm>
            <a:off x="7010400" y="3429000"/>
            <a:ext cx="1600200" cy="831850"/>
          </a:xfrm>
          <a:prstGeom prst="rect">
            <a:avLst/>
          </a:prstGeom>
          <a:solidFill>
            <a:srgbClr val="EDFFFF"/>
          </a:solidFill>
          <a:ln w="12700">
            <a:solidFill>
              <a:srgbClr val="000000"/>
            </a:solidFill>
            <a:miter lim="800000"/>
            <a:headEnd/>
            <a:tailEnd/>
          </a:ln>
          <a:effectLst>
            <a:outerShdw dist="45791" dir="2021404" algn="ctr" rotWithShape="0">
              <a:schemeClr val="tx2"/>
            </a:outerShdw>
          </a:effectLst>
        </p:spPr>
        <p:txBody>
          <a:bodyPr wrap="none" lIns="90488" tIns="44450" rIns="90488" bIns="44450">
            <a:spAutoFit/>
          </a:bodyPr>
          <a:lstStyle/>
          <a:p>
            <a:pPr algn="ctr" eaLnBrk="0" hangingPunct="0"/>
            <a:r>
              <a:rPr lang="en-US">
                <a:solidFill>
                  <a:srgbClr val="0000CC"/>
                </a:solidFill>
                <a:effectLst>
                  <a:outerShdw blurRad="38100" dist="38100" dir="2700000" algn="tl">
                    <a:srgbClr val="000000"/>
                  </a:outerShdw>
                </a:effectLst>
                <a:latin typeface="Arial" charset="0"/>
              </a:rPr>
              <a:t>Reduced</a:t>
            </a:r>
            <a:br>
              <a:rPr lang="en-US">
                <a:solidFill>
                  <a:srgbClr val="0000CC"/>
                </a:solidFill>
                <a:effectLst>
                  <a:outerShdw blurRad="38100" dist="38100" dir="2700000" algn="tl">
                    <a:srgbClr val="000000"/>
                  </a:outerShdw>
                </a:effectLst>
                <a:latin typeface="Arial" charset="0"/>
              </a:rPr>
            </a:br>
            <a:r>
              <a:rPr lang="en-US">
                <a:solidFill>
                  <a:srgbClr val="0000CC"/>
                </a:solidFill>
                <a:effectLst>
                  <a:outerShdw blurRad="38100" dist="38100" dir="2700000" algn="tl">
                    <a:srgbClr val="000000"/>
                  </a:outerShdw>
                </a:effectLst>
                <a:latin typeface="Arial" charset="0"/>
              </a:rPr>
              <a:t>setup time</a:t>
            </a:r>
          </a:p>
        </p:txBody>
      </p:sp>
      <p:sp>
        <p:nvSpPr>
          <p:cNvPr id="223238" name="Rectangle 1030"/>
          <p:cNvSpPr>
            <a:spLocks noChangeArrowheads="1"/>
          </p:cNvSpPr>
          <p:nvPr/>
        </p:nvSpPr>
        <p:spPr bwMode="auto">
          <a:xfrm>
            <a:off x="6175375" y="1592263"/>
            <a:ext cx="2330450" cy="831850"/>
          </a:xfrm>
          <a:prstGeom prst="rect">
            <a:avLst/>
          </a:prstGeom>
          <a:solidFill>
            <a:srgbClr val="EDFFFF"/>
          </a:solidFill>
          <a:ln w="12700">
            <a:solidFill>
              <a:srgbClr val="000000"/>
            </a:solidFill>
            <a:miter lim="800000"/>
            <a:headEnd/>
            <a:tailEnd/>
          </a:ln>
          <a:effectLst>
            <a:outerShdw dist="45791" dir="2021404" algn="ctr" rotWithShape="0">
              <a:schemeClr val="tx2"/>
            </a:outerShdw>
          </a:effectLst>
        </p:spPr>
        <p:txBody>
          <a:bodyPr wrap="none" lIns="90488" tIns="44450" rIns="90488" bIns="44450">
            <a:spAutoFit/>
          </a:bodyPr>
          <a:lstStyle/>
          <a:p>
            <a:pPr algn="ctr" eaLnBrk="0" hangingPunct="0"/>
            <a:r>
              <a:rPr lang="en-US">
                <a:solidFill>
                  <a:srgbClr val="0000CC"/>
                </a:solidFill>
                <a:effectLst>
                  <a:outerShdw blurRad="38100" dist="38100" dir="2700000" algn="tl">
                    <a:srgbClr val="000000"/>
                  </a:outerShdw>
                </a:effectLst>
                <a:latin typeface="Arial" charset="0"/>
              </a:rPr>
              <a:t>Zero production</a:t>
            </a:r>
            <a:br>
              <a:rPr lang="en-US">
                <a:solidFill>
                  <a:srgbClr val="0000CC"/>
                </a:solidFill>
                <a:effectLst>
                  <a:outerShdw blurRad="38100" dist="38100" dir="2700000" algn="tl">
                    <a:srgbClr val="000000"/>
                  </a:outerShdw>
                </a:effectLst>
                <a:latin typeface="Arial" charset="0"/>
              </a:rPr>
            </a:br>
            <a:r>
              <a:rPr lang="en-US">
                <a:solidFill>
                  <a:srgbClr val="0000CC"/>
                </a:solidFill>
                <a:effectLst>
                  <a:outerShdw blurRad="38100" dist="38100" dir="2700000" algn="tl">
                    <a:srgbClr val="000000"/>
                  </a:outerShdw>
                </a:effectLst>
                <a:latin typeface="Arial" charset="0"/>
              </a:rPr>
              <a:t>defects</a:t>
            </a:r>
          </a:p>
        </p:txBody>
      </p:sp>
      <p:graphicFrame>
        <p:nvGraphicFramePr>
          <p:cNvPr id="223239" name="Object 1031"/>
          <p:cNvGraphicFramePr>
            <a:graphicFrameLocks/>
          </p:cNvGraphicFramePr>
          <p:nvPr/>
        </p:nvGraphicFramePr>
        <p:xfrm>
          <a:off x="3124200" y="2125663"/>
          <a:ext cx="3773488" cy="2370137"/>
        </p:xfrm>
        <a:graphic>
          <a:graphicData uri="http://schemas.openxmlformats.org/presentationml/2006/ole">
            <mc:AlternateContent xmlns:mc="http://schemas.openxmlformats.org/markup-compatibility/2006">
              <mc:Choice xmlns:v="urn:schemas-microsoft-com:vml" Requires="v">
                <p:oleObj spid="_x0000_s269312" name="Clip" r:id="rId3" imgW="8094600" imgH="5192640" progId="MS_ClipArt_Gallery.2">
                  <p:embed/>
                </p:oleObj>
              </mc:Choice>
              <mc:Fallback>
                <p:oleObj name="Clip" r:id="rId3" imgW="8094600" imgH="5192640" progId="MS_ClipArt_Gallery.2">
                  <p:embed/>
                  <p:pic>
                    <p:nvPicPr>
                      <p:cNvPr id="0" name="Object 10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125663"/>
                        <a:ext cx="3773488" cy="23701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3240" name="Rectangle 1032"/>
          <p:cNvSpPr>
            <a:spLocks noChangeArrowheads="1"/>
          </p:cNvSpPr>
          <p:nvPr/>
        </p:nvSpPr>
        <p:spPr bwMode="auto">
          <a:xfrm>
            <a:off x="1062038" y="1973263"/>
            <a:ext cx="1754187" cy="831850"/>
          </a:xfrm>
          <a:prstGeom prst="rect">
            <a:avLst/>
          </a:prstGeom>
          <a:solidFill>
            <a:srgbClr val="EDFFFF"/>
          </a:solidFill>
          <a:ln w="12700">
            <a:solidFill>
              <a:srgbClr val="000000"/>
            </a:solidFill>
            <a:miter lim="800000"/>
            <a:headEnd/>
            <a:tailEnd/>
          </a:ln>
          <a:effectLst>
            <a:outerShdw dist="45791" dir="2021404" algn="ctr" rotWithShape="0">
              <a:schemeClr val="tx2"/>
            </a:outerShdw>
          </a:effectLst>
        </p:spPr>
        <p:txBody>
          <a:bodyPr wrap="none" lIns="90488" tIns="44450" rIns="90488" bIns="44450">
            <a:spAutoFit/>
          </a:bodyPr>
          <a:lstStyle/>
          <a:p>
            <a:pPr algn="ctr" eaLnBrk="0" hangingPunct="0"/>
            <a:r>
              <a:rPr lang="en-US">
                <a:solidFill>
                  <a:srgbClr val="0000CC"/>
                </a:solidFill>
                <a:effectLst>
                  <a:outerShdw blurRad="38100" dist="38100" dir="2700000" algn="tl">
                    <a:srgbClr val="000000"/>
                  </a:outerShdw>
                </a:effectLst>
                <a:latin typeface="Arial" charset="0"/>
              </a:rPr>
              <a:t>Improved</a:t>
            </a:r>
            <a:br>
              <a:rPr lang="en-US">
                <a:solidFill>
                  <a:srgbClr val="0000CC"/>
                </a:solidFill>
                <a:effectLst>
                  <a:outerShdw blurRad="38100" dist="38100" dir="2700000" algn="tl">
                    <a:srgbClr val="000000"/>
                  </a:outerShdw>
                </a:effectLst>
                <a:latin typeface="Arial" charset="0"/>
              </a:rPr>
            </a:br>
            <a:r>
              <a:rPr lang="en-US">
                <a:solidFill>
                  <a:srgbClr val="0000CC"/>
                </a:solidFill>
                <a:effectLst>
                  <a:outerShdw blurRad="38100" dist="38100" dir="2700000" algn="tl">
                    <a:srgbClr val="000000"/>
                  </a:outerShdw>
                </a:effectLst>
                <a:latin typeface="Arial" charset="0"/>
              </a:rPr>
              <a:t>plant layout</a:t>
            </a:r>
          </a:p>
        </p:txBody>
      </p:sp>
      <p:sp>
        <p:nvSpPr>
          <p:cNvPr id="223241" name="Rectangle 1033"/>
          <p:cNvSpPr>
            <a:spLocks noChangeArrowheads="1"/>
          </p:cNvSpPr>
          <p:nvPr/>
        </p:nvSpPr>
        <p:spPr bwMode="auto">
          <a:xfrm>
            <a:off x="1447800" y="4572000"/>
            <a:ext cx="6781800" cy="1905000"/>
          </a:xfrm>
          <a:prstGeom prst="rect">
            <a:avLst/>
          </a:prstGeom>
          <a:solidFill>
            <a:srgbClr val="EDFFED"/>
          </a:solidFill>
          <a:ln w="12700">
            <a:solidFill>
              <a:srgbClr val="000000"/>
            </a:solidFill>
            <a:miter lim="800000"/>
            <a:headEnd/>
            <a:tailEnd/>
          </a:ln>
          <a:effectLst>
            <a:outerShdw dist="63500" dir="2212194" algn="ctr" rotWithShape="0">
              <a:schemeClr val="tx2"/>
            </a:outerShdw>
          </a:effectLst>
        </p:spPr>
        <p:txBody>
          <a:bodyPr wrap="none" anchor="ctr"/>
          <a:lstStyle/>
          <a:p>
            <a:pPr algn="ctr" eaLnBrk="0" hangingPunct="0"/>
            <a:r>
              <a:rPr lang="en-US" sz="2800" u="sng">
                <a:solidFill>
                  <a:srgbClr val="FF0000"/>
                </a:solidFill>
                <a:effectLst>
                  <a:outerShdw blurRad="38100" dist="38100" dir="2700000" algn="tl">
                    <a:srgbClr val="000000"/>
                  </a:outerShdw>
                </a:effectLst>
                <a:latin typeface="Arial" charset="0"/>
              </a:rPr>
              <a:t>Most Favored Customer Status</a:t>
            </a:r>
            <a:endParaRPr lang="en-US" sz="2800">
              <a:effectLst>
                <a:outerShdw blurRad="38100" dist="38100" dir="2700000" algn="tl">
                  <a:srgbClr val="000000"/>
                </a:outerShdw>
              </a:effectLst>
              <a:latin typeface="Arial" charset="0"/>
            </a:endParaRPr>
          </a:p>
          <a:p>
            <a:pPr algn="ctr" eaLnBrk="0" hangingPunct="0"/>
            <a:r>
              <a:rPr lang="en-US" sz="2800">
                <a:solidFill>
                  <a:srgbClr val="008000"/>
                </a:solidFill>
                <a:effectLst>
                  <a:outerShdw blurRad="38100" dist="38100" dir="2700000" algn="tl">
                    <a:srgbClr val="000000"/>
                  </a:outerShdw>
                </a:effectLst>
                <a:latin typeface="Arial" charset="0"/>
              </a:rPr>
              <a:t>Fewer, but more reliable suppliers.</a:t>
            </a:r>
          </a:p>
          <a:p>
            <a:pPr algn="ctr" eaLnBrk="0" hangingPunct="0"/>
            <a:r>
              <a:rPr lang="en-US" sz="2800">
                <a:solidFill>
                  <a:srgbClr val="008000"/>
                </a:solidFill>
                <a:effectLst>
                  <a:outerShdw blurRad="38100" dist="38100" dir="2700000" algn="tl">
                    <a:srgbClr val="000000"/>
                  </a:outerShdw>
                </a:effectLst>
                <a:latin typeface="Arial" charset="0"/>
              </a:rPr>
              <a:t>Frequent JIT deliveries in small lots.</a:t>
            </a:r>
          </a:p>
          <a:p>
            <a:pPr algn="ctr" eaLnBrk="0" hangingPunct="0"/>
            <a:r>
              <a:rPr lang="en-US" sz="2800">
                <a:solidFill>
                  <a:srgbClr val="008000"/>
                </a:solidFill>
                <a:effectLst>
                  <a:outerShdw blurRad="38100" dist="38100" dir="2700000" algn="tl">
                    <a:srgbClr val="000000"/>
                  </a:outerShdw>
                </a:effectLst>
                <a:latin typeface="Arial" charset="0"/>
              </a:rPr>
              <a:t>Defect-free supplier deliveries.</a:t>
            </a:r>
            <a:endParaRPr lang="en-US" sz="2800">
              <a:effectLst>
                <a:outerShdw blurRad="38100" dist="38100" dir="2700000" algn="tl">
                  <a:srgbClr val="000000"/>
                </a:outerShdw>
              </a:effectLst>
              <a:latin typeface="Arial" charset="0"/>
            </a:endParaRPr>
          </a:p>
        </p:txBody>
      </p:sp>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sz="3400"/>
              <a:t>Differences Between Managerial and Financial Accounting</a:t>
            </a:r>
          </a:p>
        </p:txBody>
      </p:sp>
      <p:graphicFrame>
        <p:nvGraphicFramePr>
          <p:cNvPr id="189443" name="Object 3"/>
          <p:cNvGraphicFramePr>
            <a:graphicFrameLocks noChangeAspect="1"/>
          </p:cNvGraphicFramePr>
          <p:nvPr/>
        </p:nvGraphicFramePr>
        <p:xfrm>
          <a:off x="685800" y="2016125"/>
          <a:ext cx="8382000" cy="2784475"/>
        </p:xfrm>
        <a:graphic>
          <a:graphicData uri="http://schemas.openxmlformats.org/presentationml/2006/ole">
            <mc:AlternateContent xmlns:mc="http://schemas.openxmlformats.org/markup-compatibility/2006">
              <mc:Choice xmlns:v="urn:schemas-microsoft-com:vml" Requires="v">
                <p:oleObj spid="_x0000_s189445" name="Worksheet" r:id="rId3" imgW="4524756" imgH="1667256" progId="Excel.Sheet.8">
                  <p:embed/>
                </p:oleObj>
              </mc:Choice>
              <mc:Fallback>
                <p:oleObj name="Worksheet" r:id="rId3" imgW="4524756" imgH="1667256"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016125"/>
                        <a:ext cx="83820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9444" name="Object 4"/>
          <p:cNvGraphicFramePr>
            <a:graphicFrameLocks noChangeAspect="1"/>
          </p:cNvGraphicFramePr>
          <p:nvPr/>
        </p:nvGraphicFramePr>
        <p:xfrm>
          <a:off x="3581400" y="4754563"/>
          <a:ext cx="2286000" cy="2103437"/>
        </p:xfrm>
        <a:graphic>
          <a:graphicData uri="http://schemas.openxmlformats.org/presentationml/2006/ole">
            <mc:AlternateContent xmlns:mc="http://schemas.openxmlformats.org/markup-compatibility/2006">
              <mc:Choice xmlns:v="urn:schemas-microsoft-com:vml" Requires="v">
                <p:oleObj spid="_x0000_s189446" name="Clip" r:id="rId5" imgW="2286720" imgH="2103480" progId="MS_ClipArt_Gallery.2">
                  <p:embed/>
                </p:oleObj>
              </mc:Choice>
              <mc:Fallback>
                <p:oleObj name="Clip" r:id="rId5" imgW="2286720" imgH="210348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754563"/>
                        <a:ext cx="2286000" cy="210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6019800" y="4586288"/>
            <a:ext cx="2397125"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008000"/>
                </a:solidFill>
                <a:effectLst>
                  <a:outerShdw blurRad="38100" dist="38100" dir="2700000" algn="tl">
                    <a:srgbClr val="000000"/>
                  </a:outerShdw>
                </a:effectLst>
                <a:latin typeface="Arial" charset="0"/>
              </a:rPr>
              <a:t>More rapid</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response to</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customer orders</a:t>
            </a:r>
          </a:p>
        </p:txBody>
      </p:sp>
      <p:sp>
        <p:nvSpPr>
          <p:cNvPr id="224259" name="Rectangle 3"/>
          <p:cNvSpPr>
            <a:spLocks noChangeArrowheads="1"/>
          </p:cNvSpPr>
          <p:nvPr/>
        </p:nvSpPr>
        <p:spPr bwMode="auto">
          <a:xfrm>
            <a:off x="1516063" y="5195888"/>
            <a:ext cx="2416175" cy="831850"/>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008000"/>
                </a:solidFill>
                <a:effectLst>
                  <a:outerShdw blurRad="38100" dist="38100" dir="2700000" algn="tl">
                    <a:srgbClr val="000000"/>
                  </a:outerShdw>
                </a:effectLst>
                <a:latin typeface="Arial" charset="0"/>
              </a:rPr>
              <a:t>Less warehouse</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space needed</a:t>
            </a:r>
          </a:p>
        </p:txBody>
      </p:sp>
      <p:sp>
        <p:nvSpPr>
          <p:cNvPr id="224260" name="Rectangle 4"/>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Just-in-Time (JIT) Inventory</a:t>
            </a:r>
          </a:p>
        </p:txBody>
      </p:sp>
      <p:sp>
        <p:nvSpPr>
          <p:cNvPr id="224262" name="Rectangle 6"/>
          <p:cNvSpPr>
            <a:spLocks noChangeArrowheads="1"/>
          </p:cNvSpPr>
          <p:nvPr/>
        </p:nvSpPr>
        <p:spPr bwMode="auto">
          <a:xfrm>
            <a:off x="1260475" y="1725613"/>
            <a:ext cx="1431925"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008000"/>
                </a:solidFill>
                <a:effectLst>
                  <a:outerShdw blurRad="38100" dist="38100" dir="2700000" algn="tl">
                    <a:srgbClr val="000000"/>
                  </a:outerShdw>
                </a:effectLst>
                <a:latin typeface="Arial" charset="0"/>
              </a:rPr>
              <a:t>Reduced</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inventory</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costs</a:t>
            </a:r>
          </a:p>
        </p:txBody>
      </p:sp>
      <p:sp>
        <p:nvSpPr>
          <p:cNvPr id="224263" name="Rectangle 7"/>
          <p:cNvSpPr>
            <a:spLocks noChangeArrowheads="1"/>
          </p:cNvSpPr>
          <p:nvPr/>
        </p:nvSpPr>
        <p:spPr bwMode="auto">
          <a:xfrm>
            <a:off x="7045325" y="2071688"/>
            <a:ext cx="1719263" cy="1196975"/>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wrap="none" lIns="90488" tIns="44450" rIns="90488" bIns="44450">
            <a:spAutoFit/>
          </a:bodyPr>
          <a:lstStyle/>
          <a:p>
            <a:pPr algn="ctr" eaLnBrk="0" hangingPunct="0"/>
            <a:r>
              <a:rPr lang="en-US">
                <a:solidFill>
                  <a:srgbClr val="008000"/>
                </a:solidFill>
                <a:effectLst>
                  <a:outerShdw blurRad="38100" dist="38100" dir="2700000" algn="tl">
                    <a:srgbClr val="000000"/>
                  </a:outerShdw>
                </a:effectLst>
                <a:latin typeface="Arial" charset="0"/>
              </a:rPr>
              <a:t>Greater</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customer</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satisfaction</a:t>
            </a:r>
          </a:p>
        </p:txBody>
      </p:sp>
      <p:sp>
        <p:nvSpPr>
          <p:cNvPr id="224264" name="Rectangle 8"/>
          <p:cNvSpPr>
            <a:spLocks noChangeArrowheads="1"/>
          </p:cNvSpPr>
          <p:nvPr/>
        </p:nvSpPr>
        <p:spPr bwMode="auto">
          <a:xfrm>
            <a:off x="685800" y="3556000"/>
            <a:ext cx="2486025" cy="939800"/>
          </a:xfrm>
          <a:prstGeom prst="rect">
            <a:avLst/>
          </a:prstGeom>
          <a:solidFill>
            <a:srgbClr val="EDFFED"/>
          </a:solidFill>
          <a:ln w="12700">
            <a:solidFill>
              <a:srgbClr val="000000"/>
            </a:solidFill>
            <a:miter lim="800000"/>
            <a:headEnd/>
            <a:tailEnd/>
          </a:ln>
          <a:effectLst>
            <a:outerShdw dist="35921" dir="2700000" algn="ctr" rotWithShape="0">
              <a:schemeClr val="tx2"/>
            </a:outerShdw>
          </a:effectLst>
        </p:spPr>
        <p:txBody>
          <a:bodyPr wrap="none" anchor="ctr"/>
          <a:lstStyle/>
          <a:p>
            <a:pPr algn="ctr" eaLnBrk="0" hangingPunct="0"/>
            <a:r>
              <a:rPr lang="en-US">
                <a:solidFill>
                  <a:srgbClr val="008000"/>
                </a:solidFill>
                <a:effectLst>
                  <a:outerShdw blurRad="38100" dist="38100" dir="2700000" algn="tl">
                    <a:srgbClr val="000000"/>
                  </a:outerShdw>
                </a:effectLst>
                <a:latin typeface="Arial" charset="0"/>
              </a:rPr>
              <a:t>Higher quality</a:t>
            </a:r>
            <a:br>
              <a:rPr lang="en-US">
                <a:solidFill>
                  <a:srgbClr val="008000"/>
                </a:solidFill>
                <a:effectLst>
                  <a:outerShdw blurRad="38100" dist="38100" dir="2700000" algn="tl">
                    <a:srgbClr val="000000"/>
                  </a:outerShdw>
                </a:effectLst>
                <a:latin typeface="Arial" charset="0"/>
              </a:rPr>
            </a:br>
            <a:r>
              <a:rPr lang="en-US">
                <a:solidFill>
                  <a:srgbClr val="008000"/>
                </a:solidFill>
                <a:effectLst>
                  <a:outerShdw blurRad="38100" dist="38100" dir="2700000" algn="tl">
                    <a:srgbClr val="000000"/>
                  </a:outerShdw>
                </a:effectLst>
                <a:latin typeface="Arial" charset="0"/>
              </a:rPr>
              <a:t>products</a:t>
            </a:r>
          </a:p>
        </p:txBody>
      </p:sp>
      <p:graphicFrame>
        <p:nvGraphicFramePr>
          <p:cNvPr id="224265" name="Object 9"/>
          <p:cNvGraphicFramePr>
            <a:graphicFrameLocks/>
          </p:cNvGraphicFramePr>
          <p:nvPr/>
        </p:nvGraphicFramePr>
        <p:xfrm>
          <a:off x="3124200" y="1828800"/>
          <a:ext cx="3773488" cy="2370138"/>
        </p:xfrm>
        <a:graphic>
          <a:graphicData uri="http://schemas.openxmlformats.org/presentationml/2006/ole">
            <mc:AlternateContent xmlns:mc="http://schemas.openxmlformats.org/markup-compatibility/2006">
              <mc:Choice xmlns:v="urn:schemas-microsoft-com:vml" Requires="v">
                <p:oleObj spid="_x0000_s224266" name="Clip" r:id="rId3" imgW="8094600" imgH="5192640" progId="MS_ClipArt_Gallery.2">
                  <p:embed/>
                </p:oleObj>
              </mc:Choice>
              <mc:Fallback>
                <p:oleObj name="Clip" r:id="rId3" imgW="8094600" imgH="5192640" progId="MS_ClipArt_Gallery.2">
                  <p:embed/>
                  <p:pic>
                    <p:nvPicPr>
                      <p:cNvPr id="0" name="Object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3773488" cy="23701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t>End of Chapter 1</a:t>
            </a:r>
          </a:p>
        </p:txBody>
      </p:sp>
      <p:pic>
        <p:nvPicPr>
          <p:cNvPr id="225286" name="Picture 6" descr="bd0713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057400"/>
            <a:ext cx="5410200" cy="3602038"/>
          </a:xfrm>
          <a:prstGeom prst="rect">
            <a:avLst/>
          </a:prstGeom>
          <a:noFill/>
          <a:effectLst>
            <a:outerShdw dist="35921" dir="2700000" algn="ctr" rotWithShape="0">
              <a:schemeClr val="tx2"/>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t>Product Costing</a:t>
            </a:r>
          </a:p>
        </p:txBody>
      </p:sp>
      <p:sp>
        <p:nvSpPr>
          <p:cNvPr id="193539" name="Text Box 3"/>
          <p:cNvSpPr txBox="1">
            <a:spLocks noChangeArrowheads="1"/>
          </p:cNvSpPr>
          <p:nvPr/>
        </p:nvSpPr>
        <p:spPr bwMode="auto">
          <a:xfrm>
            <a:off x="631825" y="1568450"/>
            <a:ext cx="8382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600">
                <a:solidFill>
                  <a:srgbClr val="0000FF"/>
                </a:solidFill>
                <a:effectLst>
                  <a:outerShdw blurRad="38100" dist="38100" dir="2700000" algn="tl">
                    <a:srgbClr val="C0C0C0"/>
                  </a:outerShdw>
                </a:effectLst>
                <a:latin typeface="Arial" charset="0"/>
              </a:rPr>
              <a:t>Managers need to know the cost of products to help . . .</a:t>
            </a:r>
          </a:p>
        </p:txBody>
      </p:sp>
      <p:grpSp>
        <p:nvGrpSpPr>
          <p:cNvPr id="193540" name="Group 4"/>
          <p:cNvGrpSpPr>
            <a:grpSpLocks/>
          </p:cNvGrpSpPr>
          <p:nvPr/>
        </p:nvGrpSpPr>
        <p:grpSpPr bwMode="auto">
          <a:xfrm>
            <a:off x="795338" y="2438400"/>
            <a:ext cx="8120062" cy="3505200"/>
            <a:chOff x="501" y="1536"/>
            <a:chExt cx="5115" cy="2208"/>
          </a:xfrm>
        </p:grpSpPr>
        <p:graphicFrame>
          <p:nvGraphicFramePr>
            <p:cNvPr id="193541" name="Object 5"/>
            <p:cNvGraphicFramePr>
              <a:graphicFrameLocks noChangeAspect="1"/>
            </p:cNvGraphicFramePr>
            <p:nvPr/>
          </p:nvGraphicFramePr>
          <p:xfrm>
            <a:off x="720" y="1536"/>
            <a:ext cx="1018" cy="1104"/>
          </p:xfrm>
          <a:graphic>
            <a:graphicData uri="http://schemas.openxmlformats.org/presentationml/2006/ole">
              <mc:AlternateContent xmlns:mc="http://schemas.openxmlformats.org/markup-compatibility/2006">
                <mc:Choice xmlns:v="urn:schemas-microsoft-com:vml" Requires="v">
                  <p:oleObj spid="_x0000_s193547" name="Clip" r:id="rId3" imgW="1029960" imgH="1117080" progId="MS_ClipArt_Gallery.2">
                    <p:embed/>
                  </p:oleObj>
                </mc:Choice>
                <mc:Fallback>
                  <p:oleObj name="Clip" r:id="rId3" imgW="1029960" imgH="111708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 y="1536"/>
                          <a:ext cx="1018" cy="1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42" name="Text Box 6"/>
            <p:cNvSpPr txBox="1">
              <a:spLocks noChangeArrowheads="1"/>
            </p:cNvSpPr>
            <p:nvPr/>
          </p:nvSpPr>
          <p:spPr bwMode="auto">
            <a:xfrm>
              <a:off x="501" y="2736"/>
              <a:ext cx="1440" cy="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Set the selling price of the product.</a:t>
              </a:r>
            </a:p>
            <a:p>
              <a:pPr algn="ctr" eaLnBrk="0" hangingPunct="0">
                <a:spcBef>
                  <a:spcPct val="50000"/>
                </a:spcBef>
              </a:pPr>
              <a:r>
                <a:rPr lang="en-US" sz="2200" b="1">
                  <a:latin typeface="Arial" charset="0"/>
                </a:rPr>
                <a:t>(cost + pricing)</a:t>
              </a:r>
            </a:p>
          </p:txBody>
        </p:sp>
        <p:graphicFrame>
          <p:nvGraphicFramePr>
            <p:cNvPr id="193543" name="Object 7"/>
            <p:cNvGraphicFramePr>
              <a:graphicFrameLocks noChangeAspect="1"/>
            </p:cNvGraphicFramePr>
            <p:nvPr/>
          </p:nvGraphicFramePr>
          <p:xfrm>
            <a:off x="2345" y="1608"/>
            <a:ext cx="1368" cy="960"/>
          </p:xfrm>
          <a:graphic>
            <a:graphicData uri="http://schemas.openxmlformats.org/presentationml/2006/ole">
              <mc:AlternateContent xmlns:mc="http://schemas.openxmlformats.org/markup-compatibility/2006">
                <mc:Choice xmlns:v="urn:schemas-microsoft-com:vml" Requires="v">
                  <p:oleObj spid="_x0000_s193548" name="Clip" r:id="rId5" imgW="4952880" imgH="3474720" progId="MS_ClipArt_Gallery.2">
                    <p:embed/>
                  </p:oleObj>
                </mc:Choice>
                <mc:Fallback>
                  <p:oleObj name="Clip" r:id="rId5" imgW="4952880" imgH="347472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 y="1608"/>
                          <a:ext cx="1368"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44" name="Text Box 8"/>
            <p:cNvSpPr txBox="1">
              <a:spLocks noChangeArrowheads="1"/>
            </p:cNvSpPr>
            <p:nvPr/>
          </p:nvSpPr>
          <p:spPr bwMode="auto">
            <a:xfrm>
              <a:off x="2304" y="2736"/>
              <a:ext cx="1440" cy="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Control costs within the organization.</a:t>
              </a:r>
            </a:p>
          </p:txBody>
        </p:sp>
        <p:graphicFrame>
          <p:nvGraphicFramePr>
            <p:cNvPr id="193545" name="Object 9"/>
            <p:cNvGraphicFramePr>
              <a:graphicFrameLocks noChangeAspect="1"/>
            </p:cNvGraphicFramePr>
            <p:nvPr/>
          </p:nvGraphicFramePr>
          <p:xfrm>
            <a:off x="4320" y="1854"/>
            <a:ext cx="1101" cy="738"/>
          </p:xfrm>
          <a:graphic>
            <a:graphicData uri="http://schemas.openxmlformats.org/presentationml/2006/ole">
              <mc:AlternateContent xmlns:mc="http://schemas.openxmlformats.org/markup-compatibility/2006">
                <mc:Choice xmlns:v="urn:schemas-microsoft-com:vml" Requires="v">
                  <p:oleObj spid="_x0000_s193549" name="Clip" r:id="rId7" imgW="4716000" imgH="3161880" progId="MS_ClipArt_Gallery.2">
                    <p:embed/>
                  </p:oleObj>
                </mc:Choice>
                <mc:Fallback>
                  <p:oleObj name="Clip" r:id="rId7" imgW="4716000" imgH="3161880" progId="MS_ClipArt_Gallery.2">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0" y="1854"/>
                          <a:ext cx="1101" cy="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46" name="Text Box 10"/>
            <p:cNvSpPr txBox="1">
              <a:spLocks noChangeArrowheads="1"/>
            </p:cNvSpPr>
            <p:nvPr/>
          </p:nvSpPr>
          <p:spPr bwMode="auto">
            <a:xfrm>
              <a:off x="4176" y="2736"/>
              <a:ext cx="1440" cy="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200" b="1">
                  <a:latin typeface="Arial" charset="0"/>
                </a:rPr>
                <a:t>Properly determine inventory costs.</a:t>
              </a:r>
            </a:p>
          </p:txBody>
        </p:sp>
      </p:gr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Product Costs in Manufacturing Companies</a:t>
            </a:r>
          </a:p>
        </p:txBody>
      </p:sp>
      <p:sp>
        <p:nvSpPr>
          <p:cNvPr id="246787" name="Oval 3"/>
          <p:cNvSpPr>
            <a:spLocks noChangeArrowheads="1"/>
          </p:cNvSpPr>
          <p:nvPr/>
        </p:nvSpPr>
        <p:spPr bwMode="auto">
          <a:xfrm>
            <a:off x="685800" y="1981200"/>
            <a:ext cx="2209800" cy="1066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bg1"/>
                </a:solidFill>
                <a:latin typeface="Tahoma" pitchFamily="34" charset="0"/>
              </a:rPr>
              <a:t>Materials</a:t>
            </a:r>
          </a:p>
        </p:txBody>
      </p:sp>
      <p:sp>
        <p:nvSpPr>
          <p:cNvPr id="246788" name="Oval 4"/>
          <p:cNvSpPr>
            <a:spLocks noChangeArrowheads="1"/>
          </p:cNvSpPr>
          <p:nvPr/>
        </p:nvSpPr>
        <p:spPr bwMode="auto">
          <a:xfrm>
            <a:off x="3581400" y="1981200"/>
            <a:ext cx="2209800" cy="1066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bg1"/>
                </a:solidFill>
                <a:latin typeface="Tahoma" pitchFamily="34" charset="0"/>
              </a:rPr>
              <a:t>Labor</a:t>
            </a:r>
          </a:p>
        </p:txBody>
      </p:sp>
      <p:sp>
        <p:nvSpPr>
          <p:cNvPr id="246789" name="Oval 5"/>
          <p:cNvSpPr>
            <a:spLocks noChangeArrowheads="1"/>
          </p:cNvSpPr>
          <p:nvPr/>
        </p:nvSpPr>
        <p:spPr bwMode="auto">
          <a:xfrm>
            <a:off x="6553200" y="1981200"/>
            <a:ext cx="2209800" cy="10668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solidFill>
                  <a:schemeClr val="bg1"/>
                </a:solidFill>
                <a:latin typeface="Tahoma" pitchFamily="34" charset="0"/>
              </a:rPr>
              <a:t>Overhead</a:t>
            </a:r>
          </a:p>
        </p:txBody>
      </p:sp>
      <p:grpSp>
        <p:nvGrpSpPr>
          <p:cNvPr id="246790" name="Group 6"/>
          <p:cNvGrpSpPr>
            <a:grpSpLocks/>
          </p:cNvGrpSpPr>
          <p:nvPr/>
        </p:nvGrpSpPr>
        <p:grpSpPr bwMode="auto">
          <a:xfrm>
            <a:off x="1174750" y="3048000"/>
            <a:ext cx="1220788" cy="2057400"/>
            <a:chOff x="740" y="1920"/>
            <a:chExt cx="769" cy="1296"/>
          </a:xfrm>
        </p:grpSpPr>
        <p:pic>
          <p:nvPicPr>
            <p:cNvPr id="24679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 y="2646"/>
              <a:ext cx="769"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6792" name="AutoShape 8"/>
            <p:cNvCxnSpPr>
              <a:cxnSpLocks noChangeShapeType="1"/>
              <a:stCxn id="246787" idx="4"/>
              <a:endCxn id="246791" idx="0"/>
            </p:cNvCxnSpPr>
            <p:nvPr/>
          </p:nvCxnSpPr>
          <p:spPr bwMode="auto">
            <a:xfrm flipH="1">
              <a:off x="1125" y="1920"/>
              <a:ext cx="3" cy="726"/>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6793" name="Group 9"/>
          <p:cNvGrpSpPr>
            <a:grpSpLocks/>
          </p:cNvGrpSpPr>
          <p:nvPr/>
        </p:nvGrpSpPr>
        <p:grpSpPr bwMode="auto">
          <a:xfrm>
            <a:off x="4097338" y="3048000"/>
            <a:ext cx="1177925" cy="2220913"/>
            <a:chOff x="2581" y="1920"/>
            <a:chExt cx="742" cy="1399"/>
          </a:xfrm>
        </p:grpSpPr>
        <p:pic>
          <p:nvPicPr>
            <p:cNvPr id="24679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1" y="2592"/>
              <a:ext cx="742" cy="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6795" name="AutoShape 11"/>
            <p:cNvCxnSpPr>
              <a:cxnSpLocks noChangeShapeType="1"/>
              <a:stCxn id="246788" idx="4"/>
              <a:endCxn id="246794" idx="0"/>
            </p:cNvCxnSpPr>
            <p:nvPr/>
          </p:nvCxnSpPr>
          <p:spPr bwMode="auto">
            <a:xfrm>
              <a:off x="2952" y="1920"/>
              <a:ext cx="0" cy="672"/>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46796" name="Group 12"/>
          <p:cNvGrpSpPr>
            <a:grpSpLocks/>
          </p:cNvGrpSpPr>
          <p:nvPr/>
        </p:nvGrpSpPr>
        <p:grpSpPr bwMode="auto">
          <a:xfrm>
            <a:off x="7048500" y="3048000"/>
            <a:ext cx="1219200" cy="2095500"/>
            <a:chOff x="4440" y="1920"/>
            <a:chExt cx="768" cy="1320"/>
          </a:xfrm>
        </p:grpSpPr>
        <p:pic>
          <p:nvPicPr>
            <p:cNvPr id="24679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0" y="2670"/>
              <a:ext cx="768" cy="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6798" name="AutoShape 14"/>
            <p:cNvCxnSpPr>
              <a:cxnSpLocks noChangeShapeType="1"/>
              <a:stCxn id="246789" idx="4"/>
              <a:endCxn id="246797" idx="0"/>
            </p:cNvCxnSpPr>
            <p:nvPr/>
          </p:nvCxnSpPr>
          <p:spPr bwMode="auto">
            <a:xfrm>
              <a:off x="4824" y="1920"/>
              <a:ext cx="0" cy="750"/>
            </a:xfrm>
            <a:prstGeom prst="straightConnector1">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nodeType="clickEffect">
                                  <p:stCondLst>
                                    <p:cond delay="0"/>
                                  </p:stCondLst>
                                  <p:childTnLst>
                                    <p:set>
                                      <p:cBhvr>
                                        <p:cTn id="6" dur="1" fill="hold">
                                          <p:stCondLst>
                                            <p:cond delay="0"/>
                                          </p:stCondLst>
                                        </p:cTn>
                                        <p:tgtEl>
                                          <p:spTgt spid="246790"/>
                                        </p:tgtEl>
                                        <p:attrNameLst>
                                          <p:attrName>style.visibility</p:attrName>
                                        </p:attrNameLst>
                                      </p:cBhvr>
                                      <p:to>
                                        <p:strVal val="visible"/>
                                      </p:to>
                                    </p:set>
                                    <p:animEffect transition="in" filter="slide(fromTop)">
                                      <p:cBhvr>
                                        <p:cTn id="7" dur="500"/>
                                        <p:tgtEl>
                                          <p:spTgt spid="246790"/>
                                        </p:tgtEl>
                                      </p:cBhvr>
                                    </p:animEffect>
                                  </p:childTnLst>
                                </p:cTn>
                              </p:par>
                            </p:childTnLst>
                          </p:cTn>
                        </p:par>
                        <p:par>
                          <p:cTn id="8" fill="hold" nodeType="afterGroup">
                            <p:stCondLst>
                              <p:cond delay="500"/>
                            </p:stCondLst>
                            <p:childTnLst>
                              <p:par>
                                <p:cTn id="9" presetID="12" presetClass="entr" presetSubtype="1" fill="hold" nodeType="afterEffect">
                                  <p:stCondLst>
                                    <p:cond delay="0"/>
                                  </p:stCondLst>
                                  <p:childTnLst>
                                    <p:set>
                                      <p:cBhvr>
                                        <p:cTn id="10" dur="1" fill="hold">
                                          <p:stCondLst>
                                            <p:cond delay="0"/>
                                          </p:stCondLst>
                                        </p:cTn>
                                        <p:tgtEl>
                                          <p:spTgt spid="246793"/>
                                        </p:tgtEl>
                                        <p:attrNameLst>
                                          <p:attrName>style.visibility</p:attrName>
                                        </p:attrNameLst>
                                      </p:cBhvr>
                                      <p:to>
                                        <p:strVal val="visible"/>
                                      </p:to>
                                    </p:set>
                                    <p:animEffect transition="in" filter="slide(fromTop)">
                                      <p:cBhvr>
                                        <p:cTn id="11" dur="500"/>
                                        <p:tgtEl>
                                          <p:spTgt spid="246793"/>
                                        </p:tgtEl>
                                      </p:cBhvr>
                                    </p:animEffect>
                                  </p:childTnLst>
                                </p:cTn>
                              </p:par>
                            </p:childTnLst>
                          </p:cTn>
                        </p:par>
                        <p:par>
                          <p:cTn id="12" fill="hold" nodeType="afterGroup">
                            <p:stCondLst>
                              <p:cond delay="1000"/>
                            </p:stCondLst>
                            <p:childTnLst>
                              <p:par>
                                <p:cTn id="13" presetID="12" presetClass="entr" presetSubtype="1" fill="hold" nodeType="afterEffect">
                                  <p:stCondLst>
                                    <p:cond delay="0"/>
                                  </p:stCondLst>
                                  <p:childTnLst>
                                    <p:set>
                                      <p:cBhvr>
                                        <p:cTn id="14" dur="1" fill="hold">
                                          <p:stCondLst>
                                            <p:cond delay="0"/>
                                          </p:stCondLst>
                                        </p:cTn>
                                        <p:tgtEl>
                                          <p:spTgt spid="246796"/>
                                        </p:tgtEl>
                                        <p:attrNameLst>
                                          <p:attrName>style.visibility</p:attrName>
                                        </p:attrNameLst>
                                      </p:cBhvr>
                                      <p:to>
                                        <p:strVal val="visible"/>
                                      </p:to>
                                    </p:set>
                                    <p:animEffect transition="in" filter="slide(fromTop)">
                                      <p:cBhvr>
                                        <p:cTn id="15" dur="500"/>
                                        <p:tgtEl>
                                          <p:spTgt spid="246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1371600" y="152400"/>
            <a:ext cx="73152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Direct Material</a:t>
            </a:r>
          </a:p>
        </p:txBody>
      </p:sp>
      <p:sp>
        <p:nvSpPr>
          <p:cNvPr id="232451" name="Rectangle 3"/>
          <p:cNvSpPr>
            <a:spLocks noChangeArrowheads="1"/>
          </p:cNvSpPr>
          <p:nvPr/>
        </p:nvSpPr>
        <p:spPr bwMode="auto">
          <a:xfrm>
            <a:off x="835025" y="1562100"/>
            <a:ext cx="8004175" cy="4914900"/>
          </a:xfrm>
          <a:prstGeom prst="rect">
            <a:avLst/>
          </a:prstGeom>
          <a:solidFill>
            <a:srgbClr val="FFFFCC"/>
          </a:solidFill>
          <a:ln w="76200" cmpd="tri">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0" hangingPunct="0">
              <a:lnSpc>
                <a:spcPct val="90000"/>
              </a:lnSpc>
            </a:pPr>
            <a:r>
              <a:rPr lang="en-US" sz="3200" b="1">
                <a:solidFill>
                  <a:schemeClr val="bg2"/>
                </a:solidFill>
                <a:latin typeface="Arial" charset="0"/>
              </a:rPr>
              <a:t/>
            </a:r>
            <a:br>
              <a:rPr lang="en-US" sz="3200" b="1">
                <a:solidFill>
                  <a:schemeClr val="bg2"/>
                </a:solidFill>
                <a:latin typeface="Arial" charset="0"/>
              </a:rPr>
            </a:br>
            <a:endParaRPr lang="en-US" sz="3200" b="1">
              <a:solidFill>
                <a:schemeClr val="bg2"/>
              </a:solidFill>
              <a:latin typeface="Arial" charset="0"/>
            </a:endParaRPr>
          </a:p>
        </p:txBody>
      </p:sp>
      <p:graphicFrame>
        <p:nvGraphicFramePr>
          <p:cNvPr id="232452" name="Object 4"/>
          <p:cNvGraphicFramePr>
            <a:graphicFrameLocks/>
          </p:cNvGraphicFramePr>
          <p:nvPr/>
        </p:nvGraphicFramePr>
        <p:xfrm>
          <a:off x="987425" y="4894263"/>
          <a:ext cx="5091113" cy="1320800"/>
        </p:xfrm>
        <a:graphic>
          <a:graphicData uri="http://schemas.openxmlformats.org/presentationml/2006/ole">
            <mc:AlternateContent xmlns:mc="http://schemas.openxmlformats.org/markup-compatibility/2006">
              <mc:Choice xmlns:v="urn:schemas-microsoft-com:vml" Requires="v">
                <p:oleObj spid="_x0000_s232457" name="Clip" r:id="rId5" imgW="6543360" imgH="1704960" progId="MS_ClipArt_Gallery.5">
                  <p:embed/>
                </p:oleObj>
              </mc:Choice>
              <mc:Fallback>
                <p:oleObj name="Clip" r:id="rId5" imgW="6543360" imgH="1704960" progId="MS_ClipArt_Gallery.5">
                  <p:embed/>
                  <p:pic>
                    <p:nvPicPr>
                      <p:cNvPr id="0"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7425" y="4894263"/>
                        <a:ext cx="5091113"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2453" name="Group 5"/>
          <p:cNvGrpSpPr>
            <a:grpSpLocks/>
          </p:cNvGrpSpPr>
          <p:nvPr/>
        </p:nvGrpSpPr>
        <p:grpSpPr bwMode="auto">
          <a:xfrm>
            <a:off x="4695825" y="3556000"/>
            <a:ext cx="3746500" cy="1574800"/>
            <a:chOff x="2958" y="2168"/>
            <a:chExt cx="2360" cy="992"/>
          </a:xfrm>
        </p:grpSpPr>
        <p:sp>
          <p:nvSpPr>
            <p:cNvPr id="232454" name="Freeform 6"/>
            <p:cNvSpPr>
              <a:spLocks/>
            </p:cNvSpPr>
            <p:nvPr/>
          </p:nvSpPr>
          <p:spPr bwMode="auto">
            <a:xfrm>
              <a:off x="2958" y="2608"/>
              <a:ext cx="1105" cy="497"/>
            </a:xfrm>
            <a:custGeom>
              <a:avLst/>
              <a:gdLst>
                <a:gd name="T0" fmla="*/ 86 w 1105"/>
                <a:gd name="T1" fmla="*/ 319 h 497"/>
                <a:gd name="T2" fmla="*/ 110 w 1105"/>
                <a:gd name="T3" fmla="*/ 291 h 497"/>
                <a:gd name="T4" fmla="*/ 149 w 1105"/>
                <a:gd name="T5" fmla="*/ 246 h 497"/>
                <a:gd name="T6" fmla="*/ 194 w 1105"/>
                <a:gd name="T7" fmla="*/ 203 h 497"/>
                <a:gd name="T8" fmla="*/ 244 w 1105"/>
                <a:gd name="T9" fmla="*/ 164 h 497"/>
                <a:gd name="T10" fmla="*/ 296 w 1105"/>
                <a:gd name="T11" fmla="*/ 129 h 497"/>
                <a:gd name="T12" fmla="*/ 353 w 1105"/>
                <a:gd name="T13" fmla="*/ 99 h 497"/>
                <a:gd name="T14" fmla="*/ 411 w 1105"/>
                <a:gd name="T15" fmla="*/ 70 h 497"/>
                <a:gd name="T16" fmla="*/ 476 w 1105"/>
                <a:gd name="T17" fmla="*/ 46 h 497"/>
                <a:gd name="T18" fmla="*/ 541 w 1105"/>
                <a:gd name="T19" fmla="*/ 28 h 497"/>
                <a:gd name="T20" fmla="*/ 608 w 1105"/>
                <a:gd name="T21" fmla="*/ 14 h 497"/>
                <a:gd name="T22" fmla="*/ 674 w 1105"/>
                <a:gd name="T23" fmla="*/ 6 h 497"/>
                <a:gd name="T24" fmla="*/ 744 w 1105"/>
                <a:gd name="T25" fmla="*/ 0 h 497"/>
                <a:gd name="T26" fmla="*/ 814 w 1105"/>
                <a:gd name="T27" fmla="*/ 0 h 497"/>
                <a:gd name="T28" fmla="*/ 882 w 1105"/>
                <a:gd name="T29" fmla="*/ 5 h 497"/>
                <a:gd name="T30" fmla="*/ 951 w 1105"/>
                <a:gd name="T31" fmla="*/ 16 h 497"/>
                <a:gd name="T32" fmla="*/ 1017 w 1105"/>
                <a:gd name="T33" fmla="*/ 30 h 497"/>
                <a:gd name="T34" fmla="*/ 1084 w 1105"/>
                <a:gd name="T35" fmla="*/ 48 h 497"/>
                <a:gd name="T36" fmla="*/ 1104 w 1105"/>
                <a:gd name="T37" fmla="*/ 56 h 497"/>
                <a:gd name="T38" fmla="*/ 1017 w 1105"/>
                <a:gd name="T39" fmla="*/ 36 h 497"/>
                <a:gd name="T40" fmla="*/ 956 w 1105"/>
                <a:gd name="T41" fmla="*/ 29 h 497"/>
                <a:gd name="T42" fmla="*/ 893 w 1105"/>
                <a:gd name="T43" fmla="*/ 30 h 497"/>
                <a:gd name="T44" fmla="*/ 828 w 1105"/>
                <a:gd name="T45" fmla="*/ 38 h 497"/>
                <a:gd name="T46" fmla="*/ 765 w 1105"/>
                <a:gd name="T47" fmla="*/ 49 h 497"/>
                <a:gd name="T48" fmla="*/ 699 w 1105"/>
                <a:gd name="T49" fmla="*/ 67 h 497"/>
                <a:gd name="T50" fmla="*/ 636 w 1105"/>
                <a:gd name="T51" fmla="*/ 90 h 497"/>
                <a:gd name="T52" fmla="*/ 574 w 1105"/>
                <a:gd name="T53" fmla="*/ 119 h 497"/>
                <a:gd name="T54" fmla="*/ 515 w 1105"/>
                <a:gd name="T55" fmla="*/ 155 h 497"/>
                <a:gd name="T56" fmla="*/ 455 w 1105"/>
                <a:gd name="T57" fmla="*/ 195 h 497"/>
                <a:gd name="T58" fmla="*/ 401 w 1105"/>
                <a:gd name="T59" fmla="*/ 239 h 497"/>
                <a:gd name="T60" fmla="*/ 351 w 1105"/>
                <a:gd name="T61" fmla="*/ 287 h 497"/>
                <a:gd name="T62" fmla="*/ 308 w 1105"/>
                <a:gd name="T63" fmla="*/ 337 h 497"/>
                <a:gd name="T64" fmla="*/ 265 w 1105"/>
                <a:gd name="T65" fmla="*/ 391 h 497"/>
                <a:gd name="T66" fmla="*/ 352 w 1105"/>
                <a:gd name="T67" fmla="*/ 428 h 497"/>
                <a:gd name="T68" fmla="*/ 87 w 1105"/>
                <a:gd name="T69" fmla="*/ 496 h 497"/>
                <a:gd name="T70" fmla="*/ 0 w 1105"/>
                <a:gd name="T71" fmla="*/ 285 h 497"/>
                <a:gd name="T72" fmla="*/ 86 w 1105"/>
                <a:gd name="T73" fmla="*/ 31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5" h="497">
                  <a:moveTo>
                    <a:pt x="86" y="319"/>
                  </a:moveTo>
                  <a:lnTo>
                    <a:pt x="110" y="291"/>
                  </a:lnTo>
                  <a:lnTo>
                    <a:pt x="149" y="246"/>
                  </a:lnTo>
                  <a:lnTo>
                    <a:pt x="194" y="203"/>
                  </a:lnTo>
                  <a:lnTo>
                    <a:pt x="244" y="164"/>
                  </a:lnTo>
                  <a:lnTo>
                    <a:pt x="296" y="129"/>
                  </a:lnTo>
                  <a:lnTo>
                    <a:pt x="353" y="99"/>
                  </a:lnTo>
                  <a:lnTo>
                    <a:pt x="411" y="70"/>
                  </a:lnTo>
                  <a:lnTo>
                    <a:pt x="476" y="46"/>
                  </a:lnTo>
                  <a:lnTo>
                    <a:pt x="541" y="28"/>
                  </a:lnTo>
                  <a:lnTo>
                    <a:pt x="608" y="14"/>
                  </a:lnTo>
                  <a:lnTo>
                    <a:pt x="674" y="6"/>
                  </a:lnTo>
                  <a:lnTo>
                    <a:pt x="744" y="0"/>
                  </a:lnTo>
                  <a:lnTo>
                    <a:pt x="814" y="0"/>
                  </a:lnTo>
                  <a:lnTo>
                    <a:pt x="882" y="5"/>
                  </a:lnTo>
                  <a:lnTo>
                    <a:pt x="951" y="16"/>
                  </a:lnTo>
                  <a:lnTo>
                    <a:pt x="1017" y="30"/>
                  </a:lnTo>
                  <a:lnTo>
                    <a:pt x="1084" y="48"/>
                  </a:lnTo>
                  <a:lnTo>
                    <a:pt x="1104" y="56"/>
                  </a:lnTo>
                  <a:lnTo>
                    <a:pt x="1017" y="36"/>
                  </a:lnTo>
                  <a:lnTo>
                    <a:pt x="956" y="29"/>
                  </a:lnTo>
                  <a:lnTo>
                    <a:pt x="893" y="30"/>
                  </a:lnTo>
                  <a:lnTo>
                    <a:pt x="828" y="38"/>
                  </a:lnTo>
                  <a:lnTo>
                    <a:pt x="765" y="49"/>
                  </a:lnTo>
                  <a:lnTo>
                    <a:pt x="699" y="67"/>
                  </a:lnTo>
                  <a:lnTo>
                    <a:pt x="636" y="90"/>
                  </a:lnTo>
                  <a:lnTo>
                    <a:pt x="574" y="119"/>
                  </a:lnTo>
                  <a:lnTo>
                    <a:pt x="515" y="155"/>
                  </a:lnTo>
                  <a:lnTo>
                    <a:pt x="455" y="195"/>
                  </a:lnTo>
                  <a:lnTo>
                    <a:pt x="401" y="239"/>
                  </a:lnTo>
                  <a:lnTo>
                    <a:pt x="351" y="287"/>
                  </a:lnTo>
                  <a:lnTo>
                    <a:pt x="308" y="337"/>
                  </a:lnTo>
                  <a:lnTo>
                    <a:pt x="265" y="391"/>
                  </a:lnTo>
                  <a:lnTo>
                    <a:pt x="352" y="428"/>
                  </a:lnTo>
                  <a:lnTo>
                    <a:pt x="87" y="496"/>
                  </a:lnTo>
                  <a:lnTo>
                    <a:pt x="0" y="285"/>
                  </a:lnTo>
                  <a:lnTo>
                    <a:pt x="86" y="319"/>
                  </a:lnTo>
                </a:path>
              </a:pathLst>
            </a:custGeom>
            <a:solidFill>
              <a:srgbClr val="FF0000"/>
            </a:solidFill>
            <a:ln w="12700" cap="rnd" cmpd="sng">
              <a:solidFill>
                <a:srgbClr val="FC012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455" name="AutoShape 7"/>
            <p:cNvSpPr>
              <a:spLocks noChangeArrowheads="1"/>
            </p:cNvSpPr>
            <p:nvPr/>
          </p:nvSpPr>
          <p:spPr bwMode="auto">
            <a:xfrm>
              <a:off x="3510" y="2168"/>
              <a:ext cx="1808" cy="992"/>
            </a:xfrm>
            <a:prstGeom prst="roundRect">
              <a:avLst>
                <a:gd name="adj" fmla="val 12495"/>
              </a:avLst>
            </a:prstGeom>
            <a:solidFill>
              <a:srgbClr val="CCFFFF"/>
            </a:solidFill>
            <a:ln w="25400">
              <a:solidFill>
                <a:schemeClr val="tx1"/>
              </a:solidFill>
              <a:round/>
              <a:headEnd/>
              <a:tailEnd/>
            </a:ln>
            <a:effectLst>
              <a:outerShdw dist="107763" dir="2700000" algn="ctr" rotWithShape="0">
                <a:schemeClr val="tx1"/>
              </a:outerShdw>
            </a:effectLst>
          </p:spPr>
          <p:txBody>
            <a:bodyPr wrap="none" lIns="90488" tIns="44450" rIns="90488" bIns="44450" anchor="ctr"/>
            <a:lstStyle/>
            <a:p>
              <a:pPr algn="ctr" eaLnBrk="0" hangingPunct="0"/>
              <a:r>
                <a:rPr lang="en-US" b="1" u="sng">
                  <a:solidFill>
                    <a:srgbClr val="414141"/>
                  </a:solidFill>
                  <a:latin typeface="Arial" charset="0"/>
                </a:rPr>
                <a:t>Example:</a:t>
              </a:r>
              <a:endParaRPr lang="en-US" b="1">
                <a:solidFill>
                  <a:srgbClr val="414141"/>
                </a:solidFill>
                <a:latin typeface="Arial" charset="0"/>
              </a:endParaRPr>
            </a:p>
            <a:p>
              <a:pPr algn="ctr" eaLnBrk="0" hangingPunct="0"/>
              <a:r>
                <a:rPr lang="en-US" b="1">
                  <a:solidFill>
                    <a:srgbClr val="CC3300"/>
                  </a:solidFill>
                  <a:latin typeface="Arial" charset="0"/>
                </a:rPr>
                <a:t>Steel used to</a:t>
              </a:r>
              <a:br>
                <a:rPr lang="en-US" b="1">
                  <a:solidFill>
                    <a:srgbClr val="CC3300"/>
                  </a:solidFill>
                  <a:latin typeface="Arial" charset="0"/>
                </a:rPr>
              </a:br>
              <a:r>
                <a:rPr lang="en-US" b="1">
                  <a:solidFill>
                    <a:srgbClr val="CC3300"/>
                  </a:solidFill>
                  <a:latin typeface="Arial" charset="0"/>
                </a:rPr>
                <a:t>manufacture</a:t>
              </a:r>
              <a:br>
                <a:rPr lang="en-US" b="1">
                  <a:solidFill>
                    <a:srgbClr val="CC3300"/>
                  </a:solidFill>
                  <a:latin typeface="Arial" charset="0"/>
                </a:rPr>
              </a:br>
              <a:r>
                <a:rPr lang="en-US" b="1">
                  <a:solidFill>
                    <a:srgbClr val="CC3300"/>
                  </a:solidFill>
                  <a:latin typeface="Arial" charset="0"/>
                </a:rPr>
                <a:t>the automobile.</a:t>
              </a:r>
            </a:p>
          </p:txBody>
        </p:sp>
      </p:grpSp>
      <p:sp>
        <p:nvSpPr>
          <p:cNvPr id="232456" name="Rectangle 8"/>
          <p:cNvSpPr>
            <a:spLocks noChangeArrowheads="1"/>
          </p:cNvSpPr>
          <p:nvPr/>
        </p:nvSpPr>
        <p:spPr bwMode="auto">
          <a:xfrm>
            <a:off x="1416050" y="1844675"/>
            <a:ext cx="6810375"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3200" b="1">
                <a:solidFill>
                  <a:srgbClr val="F35B1B"/>
                </a:solidFill>
                <a:latin typeface="Arial" charset="0"/>
              </a:rPr>
              <a:t>Raw material that is used to make,</a:t>
            </a:r>
            <a:br>
              <a:rPr lang="en-US" sz="3200" b="1">
                <a:solidFill>
                  <a:srgbClr val="F35B1B"/>
                </a:solidFill>
                <a:latin typeface="Arial" charset="0"/>
              </a:rPr>
            </a:br>
            <a:r>
              <a:rPr lang="en-US" sz="3200" b="1">
                <a:solidFill>
                  <a:srgbClr val="F35B1B"/>
                </a:solidFill>
                <a:latin typeface="Arial" charset="0"/>
              </a:rPr>
              <a:t>and can be conveniently</a:t>
            </a:r>
            <a:br>
              <a:rPr lang="en-US" sz="3200" b="1">
                <a:solidFill>
                  <a:srgbClr val="F35B1B"/>
                </a:solidFill>
                <a:latin typeface="Arial" charset="0"/>
              </a:rPr>
            </a:br>
            <a:r>
              <a:rPr lang="en-US" sz="3200" b="1">
                <a:solidFill>
                  <a:srgbClr val="F35B1B"/>
                </a:solidFill>
                <a:latin typeface="Arial" charset="0"/>
              </a:rPr>
              <a:t>traced, to the finished product.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32452"/>
                                        </p:tgtEl>
                                        <p:attrNameLst>
                                          <p:attrName>style.visibility</p:attrName>
                                        </p:attrNameLst>
                                      </p:cBhvr>
                                      <p:to>
                                        <p:strVal val="visible"/>
                                      </p:to>
                                    </p:set>
                                    <p:anim calcmode="lin" valueType="num">
                                      <p:cBhvr additive="base">
                                        <p:cTn id="7" dur="500" fill="hold"/>
                                        <p:tgtEl>
                                          <p:spTgt spid="232452"/>
                                        </p:tgtEl>
                                        <p:attrNameLst>
                                          <p:attrName>ppt_x</p:attrName>
                                        </p:attrNameLst>
                                      </p:cBhvr>
                                      <p:tavLst>
                                        <p:tav tm="0">
                                          <p:val>
                                            <p:strVal val="0-#ppt_w/2"/>
                                          </p:val>
                                        </p:tav>
                                        <p:tav tm="100000">
                                          <p:val>
                                            <p:strVal val="#ppt_x"/>
                                          </p:val>
                                        </p:tav>
                                      </p:tavLst>
                                    </p:anim>
                                    <p:anim calcmode="lin" valueType="num">
                                      <p:cBhvr additive="base">
                                        <p:cTn id="8" dur="500" fill="hold"/>
                                        <p:tgtEl>
                                          <p:spTgt spid="2324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DRIVEBY.WAV"/>
                                        </p:tgtEl>
                                      </p:cMediaNode>
                                    </p:audio>
                                  </p:subTnLst>
                                </p:cTn>
                              </p:par>
                            </p:childTnLst>
                          </p:cTn>
                        </p:par>
                        <p:par>
                          <p:cTn id="9" fill="hold" nodeType="afterGroup">
                            <p:stCondLst>
                              <p:cond delay="500"/>
                            </p:stCondLst>
                            <p:childTnLst>
                              <p:par>
                                <p:cTn id="10" presetID="2" presetClass="entr" presetSubtype="2" fill="hold" nodeType="afterEffect">
                                  <p:stCondLst>
                                    <p:cond delay="1000"/>
                                  </p:stCondLst>
                                  <p:childTnLst>
                                    <p:set>
                                      <p:cBhvr>
                                        <p:cTn id="11" dur="1" fill="hold">
                                          <p:stCondLst>
                                            <p:cond delay="0"/>
                                          </p:stCondLst>
                                        </p:cTn>
                                        <p:tgtEl>
                                          <p:spTgt spid="232453"/>
                                        </p:tgtEl>
                                        <p:attrNameLst>
                                          <p:attrName>style.visibility</p:attrName>
                                        </p:attrNameLst>
                                      </p:cBhvr>
                                      <p:to>
                                        <p:strVal val="visible"/>
                                      </p:to>
                                    </p:set>
                                    <p:anim calcmode="lin" valueType="num">
                                      <p:cBhvr additive="base">
                                        <p:cTn id="12" dur="500" fill="hold"/>
                                        <p:tgtEl>
                                          <p:spTgt spid="232453"/>
                                        </p:tgtEl>
                                        <p:attrNameLst>
                                          <p:attrName>ppt_x</p:attrName>
                                        </p:attrNameLst>
                                      </p:cBhvr>
                                      <p:tavLst>
                                        <p:tav tm="0">
                                          <p:val>
                                            <p:strVal val="1+#ppt_w/2"/>
                                          </p:val>
                                        </p:tav>
                                        <p:tav tm="100000">
                                          <p:val>
                                            <p:strVal val="#ppt_x"/>
                                          </p:val>
                                        </p:tav>
                                      </p:tavLst>
                                    </p:anim>
                                    <p:anim calcmode="lin" valueType="num">
                                      <p:cBhvr additive="base">
                                        <p:cTn id="13" dur="500" fill="hold"/>
                                        <p:tgtEl>
                                          <p:spTgt spid="2324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835025" y="1562100"/>
            <a:ext cx="8004175" cy="4914900"/>
          </a:xfrm>
          <a:prstGeom prst="rect">
            <a:avLst/>
          </a:prstGeom>
          <a:solidFill>
            <a:srgbClr val="CCFFFF"/>
          </a:solidFill>
          <a:ln w="76200" cmpd="tri">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lgn="ctr" eaLnBrk="0" hangingPunct="0">
              <a:lnSpc>
                <a:spcPct val="90000"/>
              </a:lnSpc>
            </a:pPr>
            <a:r>
              <a:rPr lang="en-US" sz="3200" b="1">
                <a:solidFill>
                  <a:schemeClr val="bg2"/>
                </a:solidFill>
                <a:latin typeface="Arial" charset="0"/>
              </a:rPr>
              <a:t/>
            </a:r>
            <a:br>
              <a:rPr lang="en-US" sz="3200" b="1">
                <a:solidFill>
                  <a:schemeClr val="bg2"/>
                </a:solidFill>
                <a:latin typeface="Arial" charset="0"/>
              </a:rPr>
            </a:br>
            <a:endParaRPr lang="en-US" sz="3200" b="1">
              <a:solidFill>
                <a:schemeClr val="bg2"/>
              </a:solidFill>
              <a:latin typeface="Arial" charset="0"/>
            </a:endParaRPr>
          </a:p>
        </p:txBody>
      </p:sp>
      <p:sp>
        <p:nvSpPr>
          <p:cNvPr id="234499" name="Rectangle 3"/>
          <p:cNvSpPr>
            <a:spLocks noChangeArrowheads="1"/>
          </p:cNvSpPr>
          <p:nvPr/>
        </p:nvSpPr>
        <p:spPr bwMode="auto">
          <a:xfrm>
            <a:off x="1371600" y="1844675"/>
            <a:ext cx="6988175" cy="155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sz="3200" b="1">
                <a:solidFill>
                  <a:srgbClr val="F35B1B"/>
                </a:solidFill>
                <a:latin typeface="Arial" charset="0"/>
              </a:rPr>
              <a:t>Cost of salaries, wages, and fringe</a:t>
            </a:r>
            <a:br>
              <a:rPr lang="en-US" sz="3200" b="1">
                <a:solidFill>
                  <a:srgbClr val="F35B1B"/>
                </a:solidFill>
                <a:latin typeface="Arial" charset="0"/>
              </a:rPr>
            </a:br>
            <a:r>
              <a:rPr lang="en-US" sz="3200" b="1">
                <a:solidFill>
                  <a:srgbClr val="F35B1B"/>
                </a:solidFill>
                <a:latin typeface="Arial" charset="0"/>
              </a:rPr>
              <a:t>benefits for personnel who work</a:t>
            </a:r>
            <a:br>
              <a:rPr lang="en-US" sz="3200" b="1">
                <a:solidFill>
                  <a:srgbClr val="F35B1B"/>
                </a:solidFill>
                <a:latin typeface="Arial" charset="0"/>
              </a:rPr>
            </a:br>
            <a:r>
              <a:rPr lang="en-US" sz="3200" b="1">
                <a:solidFill>
                  <a:srgbClr val="F35B1B"/>
                </a:solidFill>
                <a:latin typeface="Arial" charset="0"/>
              </a:rPr>
              <a:t>directly on manufactured products.</a:t>
            </a:r>
          </a:p>
        </p:txBody>
      </p:sp>
      <p:sp>
        <p:nvSpPr>
          <p:cNvPr id="234500" name="Rectangle 4"/>
          <p:cNvSpPr>
            <a:spLocks noGrp="1" noChangeArrowheads="1"/>
          </p:cNvSpPr>
          <p:nvPr>
            <p:ph type="title"/>
          </p:nvPr>
        </p:nvSpPr>
        <p:spPr>
          <a:xfrm>
            <a:off x="1371600" y="152400"/>
            <a:ext cx="7315200" cy="11430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Direct Labor</a:t>
            </a:r>
          </a:p>
        </p:txBody>
      </p:sp>
      <p:graphicFrame>
        <p:nvGraphicFramePr>
          <p:cNvPr id="234501" name="Object 5"/>
          <p:cNvGraphicFramePr>
            <a:graphicFrameLocks/>
          </p:cNvGraphicFramePr>
          <p:nvPr/>
        </p:nvGraphicFramePr>
        <p:xfrm>
          <a:off x="1524000" y="4344988"/>
          <a:ext cx="1743075" cy="1431925"/>
        </p:xfrm>
        <a:graphic>
          <a:graphicData uri="http://schemas.openxmlformats.org/presentationml/2006/ole">
            <mc:AlternateContent xmlns:mc="http://schemas.openxmlformats.org/markup-compatibility/2006">
              <mc:Choice xmlns:v="urn:schemas-microsoft-com:vml" Requires="v">
                <p:oleObj spid="_x0000_s234505" name="Clip" r:id="rId4" imgW="7315200" imgH="6010200" progId="MS_ClipArt_Gallery.5">
                  <p:embed/>
                </p:oleObj>
              </mc:Choice>
              <mc:Fallback>
                <p:oleObj name="Clip" r:id="rId4" imgW="7315200" imgH="6010200" progId="MS_ClipArt_Gallery.5">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44988"/>
                        <a:ext cx="17430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34502" name="Group 6"/>
          <p:cNvGrpSpPr>
            <a:grpSpLocks/>
          </p:cNvGrpSpPr>
          <p:nvPr/>
        </p:nvGrpSpPr>
        <p:grpSpPr bwMode="auto">
          <a:xfrm>
            <a:off x="3594100" y="4089400"/>
            <a:ext cx="4394200" cy="1727200"/>
            <a:chOff x="2264" y="2576"/>
            <a:chExt cx="2768" cy="1088"/>
          </a:xfrm>
        </p:grpSpPr>
        <p:sp>
          <p:nvSpPr>
            <p:cNvPr id="234503" name="Freeform 7"/>
            <p:cNvSpPr>
              <a:spLocks/>
            </p:cNvSpPr>
            <p:nvPr/>
          </p:nvSpPr>
          <p:spPr bwMode="auto">
            <a:xfrm>
              <a:off x="2264" y="2711"/>
              <a:ext cx="1113" cy="314"/>
            </a:xfrm>
            <a:custGeom>
              <a:avLst/>
              <a:gdLst>
                <a:gd name="T0" fmla="*/ 68 w 1113"/>
                <a:gd name="T1" fmla="*/ 116 h 314"/>
                <a:gd name="T2" fmla="*/ 100 w 1113"/>
                <a:gd name="T3" fmla="*/ 99 h 314"/>
                <a:gd name="T4" fmla="*/ 153 w 1113"/>
                <a:gd name="T5" fmla="*/ 71 h 314"/>
                <a:gd name="T6" fmla="*/ 210 w 1113"/>
                <a:gd name="T7" fmla="*/ 47 h 314"/>
                <a:gd name="T8" fmla="*/ 270 w 1113"/>
                <a:gd name="T9" fmla="*/ 29 h 314"/>
                <a:gd name="T10" fmla="*/ 332 w 1113"/>
                <a:gd name="T11" fmla="*/ 14 h 314"/>
                <a:gd name="T12" fmla="*/ 395 w 1113"/>
                <a:gd name="T13" fmla="*/ 7 h 314"/>
                <a:gd name="T14" fmla="*/ 460 w 1113"/>
                <a:gd name="T15" fmla="*/ 0 h 314"/>
                <a:gd name="T16" fmla="*/ 529 w 1113"/>
                <a:gd name="T17" fmla="*/ 1 h 314"/>
                <a:gd name="T18" fmla="*/ 597 w 1113"/>
                <a:gd name="T19" fmla="*/ 8 h 314"/>
                <a:gd name="T20" fmla="*/ 664 w 1113"/>
                <a:gd name="T21" fmla="*/ 19 h 314"/>
                <a:gd name="T22" fmla="*/ 729 w 1113"/>
                <a:gd name="T23" fmla="*/ 35 h 314"/>
                <a:gd name="T24" fmla="*/ 796 w 1113"/>
                <a:gd name="T25" fmla="*/ 54 h 314"/>
                <a:gd name="T26" fmla="*/ 862 w 1113"/>
                <a:gd name="T27" fmla="*/ 79 h 314"/>
                <a:gd name="T28" fmla="*/ 923 w 1113"/>
                <a:gd name="T29" fmla="*/ 108 h 314"/>
                <a:gd name="T30" fmla="*/ 983 w 1113"/>
                <a:gd name="T31" fmla="*/ 143 h 314"/>
                <a:gd name="T32" fmla="*/ 1040 w 1113"/>
                <a:gd name="T33" fmla="*/ 180 h 314"/>
                <a:gd name="T34" fmla="*/ 1097 w 1113"/>
                <a:gd name="T35" fmla="*/ 221 h 314"/>
                <a:gd name="T36" fmla="*/ 1112 w 1113"/>
                <a:gd name="T37" fmla="*/ 236 h 314"/>
                <a:gd name="T38" fmla="*/ 1038 w 1113"/>
                <a:gd name="T39" fmla="*/ 186 h 314"/>
                <a:gd name="T40" fmla="*/ 983 w 1113"/>
                <a:gd name="T41" fmla="*/ 158 h 314"/>
                <a:gd name="T42" fmla="*/ 924 w 1113"/>
                <a:gd name="T43" fmla="*/ 135 h 314"/>
                <a:gd name="T44" fmla="*/ 861 w 1113"/>
                <a:gd name="T45" fmla="*/ 120 h 314"/>
                <a:gd name="T46" fmla="*/ 798 w 1113"/>
                <a:gd name="T47" fmla="*/ 107 h 314"/>
                <a:gd name="T48" fmla="*/ 730 w 1113"/>
                <a:gd name="T49" fmla="*/ 101 h 314"/>
                <a:gd name="T50" fmla="*/ 663 w 1113"/>
                <a:gd name="T51" fmla="*/ 99 h 314"/>
                <a:gd name="T52" fmla="*/ 595 w 1113"/>
                <a:gd name="T53" fmla="*/ 105 h 314"/>
                <a:gd name="T54" fmla="*/ 526 w 1113"/>
                <a:gd name="T55" fmla="*/ 117 h 314"/>
                <a:gd name="T56" fmla="*/ 456 w 1113"/>
                <a:gd name="T57" fmla="*/ 133 h 314"/>
                <a:gd name="T58" fmla="*/ 390 w 1113"/>
                <a:gd name="T59" fmla="*/ 155 h 314"/>
                <a:gd name="T60" fmla="*/ 326 w 1113"/>
                <a:gd name="T61" fmla="*/ 181 h 314"/>
                <a:gd name="T62" fmla="*/ 268 w 1113"/>
                <a:gd name="T63" fmla="*/ 213 h 314"/>
                <a:gd name="T64" fmla="*/ 209 w 1113"/>
                <a:gd name="T65" fmla="*/ 247 h 314"/>
                <a:gd name="T66" fmla="*/ 276 w 1113"/>
                <a:gd name="T67" fmla="*/ 313 h 314"/>
                <a:gd name="T68" fmla="*/ 5 w 1113"/>
                <a:gd name="T69" fmla="*/ 282 h 314"/>
                <a:gd name="T70" fmla="*/ 0 w 1113"/>
                <a:gd name="T71" fmla="*/ 54 h 314"/>
                <a:gd name="T72" fmla="*/ 68 w 1113"/>
                <a:gd name="T73" fmla="*/ 11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3" h="314">
                  <a:moveTo>
                    <a:pt x="68" y="116"/>
                  </a:moveTo>
                  <a:lnTo>
                    <a:pt x="100" y="99"/>
                  </a:lnTo>
                  <a:lnTo>
                    <a:pt x="153" y="71"/>
                  </a:lnTo>
                  <a:lnTo>
                    <a:pt x="210" y="47"/>
                  </a:lnTo>
                  <a:lnTo>
                    <a:pt x="270" y="29"/>
                  </a:lnTo>
                  <a:lnTo>
                    <a:pt x="332" y="14"/>
                  </a:lnTo>
                  <a:lnTo>
                    <a:pt x="395" y="7"/>
                  </a:lnTo>
                  <a:lnTo>
                    <a:pt x="460" y="0"/>
                  </a:lnTo>
                  <a:lnTo>
                    <a:pt x="529" y="1"/>
                  </a:lnTo>
                  <a:lnTo>
                    <a:pt x="597" y="8"/>
                  </a:lnTo>
                  <a:lnTo>
                    <a:pt x="664" y="19"/>
                  </a:lnTo>
                  <a:lnTo>
                    <a:pt x="729" y="35"/>
                  </a:lnTo>
                  <a:lnTo>
                    <a:pt x="796" y="54"/>
                  </a:lnTo>
                  <a:lnTo>
                    <a:pt x="862" y="79"/>
                  </a:lnTo>
                  <a:lnTo>
                    <a:pt x="923" y="108"/>
                  </a:lnTo>
                  <a:lnTo>
                    <a:pt x="983" y="143"/>
                  </a:lnTo>
                  <a:lnTo>
                    <a:pt x="1040" y="180"/>
                  </a:lnTo>
                  <a:lnTo>
                    <a:pt x="1097" y="221"/>
                  </a:lnTo>
                  <a:lnTo>
                    <a:pt x="1112" y="236"/>
                  </a:lnTo>
                  <a:lnTo>
                    <a:pt x="1038" y="186"/>
                  </a:lnTo>
                  <a:lnTo>
                    <a:pt x="983" y="158"/>
                  </a:lnTo>
                  <a:lnTo>
                    <a:pt x="924" y="135"/>
                  </a:lnTo>
                  <a:lnTo>
                    <a:pt x="861" y="120"/>
                  </a:lnTo>
                  <a:lnTo>
                    <a:pt x="798" y="107"/>
                  </a:lnTo>
                  <a:lnTo>
                    <a:pt x="730" y="101"/>
                  </a:lnTo>
                  <a:lnTo>
                    <a:pt x="663" y="99"/>
                  </a:lnTo>
                  <a:lnTo>
                    <a:pt x="595" y="105"/>
                  </a:lnTo>
                  <a:lnTo>
                    <a:pt x="526" y="117"/>
                  </a:lnTo>
                  <a:lnTo>
                    <a:pt x="456" y="133"/>
                  </a:lnTo>
                  <a:lnTo>
                    <a:pt x="390" y="155"/>
                  </a:lnTo>
                  <a:lnTo>
                    <a:pt x="326" y="181"/>
                  </a:lnTo>
                  <a:lnTo>
                    <a:pt x="268" y="213"/>
                  </a:lnTo>
                  <a:lnTo>
                    <a:pt x="209" y="247"/>
                  </a:lnTo>
                  <a:lnTo>
                    <a:pt x="276" y="313"/>
                  </a:lnTo>
                  <a:lnTo>
                    <a:pt x="5" y="282"/>
                  </a:lnTo>
                  <a:lnTo>
                    <a:pt x="0" y="54"/>
                  </a:lnTo>
                  <a:lnTo>
                    <a:pt x="68" y="116"/>
                  </a:lnTo>
                </a:path>
              </a:pathLst>
            </a:custGeom>
            <a:solidFill>
              <a:srgbClr val="037C03"/>
            </a:solidFill>
            <a:ln w="12700" cap="rnd" cmpd="sng">
              <a:solidFill>
                <a:srgbClr val="037C03"/>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4504" name="AutoShape 8"/>
            <p:cNvSpPr>
              <a:spLocks noChangeArrowheads="1"/>
            </p:cNvSpPr>
            <p:nvPr/>
          </p:nvSpPr>
          <p:spPr bwMode="auto">
            <a:xfrm>
              <a:off x="2744" y="2576"/>
              <a:ext cx="2288" cy="1088"/>
            </a:xfrm>
            <a:prstGeom prst="roundRect">
              <a:avLst>
                <a:gd name="adj" fmla="val 12495"/>
              </a:avLst>
            </a:prstGeom>
            <a:solidFill>
              <a:srgbClr val="FFFFCC"/>
            </a:solidFill>
            <a:ln w="25400">
              <a:solidFill>
                <a:srgbClr val="037C03"/>
              </a:solidFill>
              <a:round/>
              <a:headEnd/>
              <a:tailEnd/>
            </a:ln>
            <a:effectLst>
              <a:outerShdw dist="107763" dir="2700000" algn="ctr" rotWithShape="0">
                <a:srgbClr val="037C03"/>
              </a:outerShdw>
            </a:effectLst>
          </p:spPr>
          <p:txBody>
            <a:bodyPr wrap="none" lIns="90488" tIns="44450" rIns="90488" bIns="44450" anchor="ctr"/>
            <a:lstStyle/>
            <a:p>
              <a:pPr algn="ctr" eaLnBrk="0" hangingPunct="0"/>
              <a:r>
                <a:rPr lang="en-US" b="1" u="sng">
                  <a:solidFill>
                    <a:srgbClr val="414141"/>
                  </a:solidFill>
                  <a:latin typeface="Arial" charset="0"/>
                </a:rPr>
                <a:t>Example:</a:t>
              </a:r>
              <a:endParaRPr lang="en-US" b="1" u="sng">
                <a:solidFill>
                  <a:schemeClr val="bg1"/>
                </a:solidFill>
                <a:latin typeface="Arial" charset="0"/>
              </a:endParaRPr>
            </a:p>
            <a:p>
              <a:pPr algn="ctr" eaLnBrk="0" hangingPunct="0"/>
              <a:r>
                <a:rPr lang="en-US" b="1">
                  <a:solidFill>
                    <a:srgbClr val="CC3300"/>
                  </a:solidFill>
                  <a:latin typeface="Arial" charset="0"/>
                </a:rPr>
                <a:t>Wages paid to an</a:t>
              </a:r>
              <a:br>
                <a:rPr lang="en-US" b="1">
                  <a:solidFill>
                    <a:srgbClr val="CC3300"/>
                  </a:solidFill>
                  <a:latin typeface="Arial" charset="0"/>
                </a:rPr>
              </a:br>
              <a:r>
                <a:rPr lang="en-US" b="1">
                  <a:solidFill>
                    <a:srgbClr val="CC3300"/>
                  </a:solidFill>
                  <a:latin typeface="Arial" charset="0"/>
                </a:rPr>
                <a:t>automobile assembly</a:t>
              </a:r>
              <a:br>
                <a:rPr lang="en-US" b="1">
                  <a:solidFill>
                    <a:srgbClr val="CC3300"/>
                  </a:solidFill>
                  <a:latin typeface="Arial" charset="0"/>
                </a:rPr>
              </a:br>
              <a:r>
                <a:rPr lang="en-US" b="1">
                  <a:solidFill>
                    <a:srgbClr val="CC3300"/>
                  </a:solidFill>
                  <a:latin typeface="Arial" charset="0"/>
                </a:rPr>
                <a:t>worker.</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afterEffect">
                                  <p:stCondLst>
                                    <p:cond delay="0"/>
                                  </p:stCondLst>
                                  <p:childTnLst>
                                    <p:set>
                                      <p:cBhvr>
                                        <p:cTn id="6" dur="1" fill="hold">
                                          <p:stCondLst>
                                            <p:cond delay="0"/>
                                          </p:stCondLst>
                                        </p:cTn>
                                        <p:tgtEl>
                                          <p:spTgt spid="234502"/>
                                        </p:tgtEl>
                                        <p:attrNameLst>
                                          <p:attrName>style.visibility</p:attrName>
                                        </p:attrNameLst>
                                      </p:cBhvr>
                                      <p:to>
                                        <p:strVal val="visible"/>
                                      </p:to>
                                    </p:set>
                                    <p:animEffect transition="in" filter="slide(fromRight)">
                                      <p:cBhvr>
                                        <p:cTn id="7" dur="500"/>
                                        <p:tgtEl>
                                          <p:spTgt spid="234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1905000" y="2514600"/>
            <a:ext cx="54102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400" b="1">
                <a:solidFill>
                  <a:srgbClr val="FF3300"/>
                </a:solidFill>
                <a:latin typeface="Tahoma" pitchFamily="34" charset="0"/>
              </a:rPr>
              <a:t>Insert Exhibit 1-3 Here</a:t>
            </a:r>
          </a:p>
        </p:txBody>
      </p:sp>
      <p:pic>
        <p:nvPicPr>
          <p:cNvPr id="248835" name="Picture 3" descr="edm91054_0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38300"/>
            <a:ext cx="7924800" cy="396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timing>
    <p:tnLst>
      <p:par>
        <p:cTn id="1" dur="indefinite" restart="never" nodeType="tmRoot"/>
      </p:par>
    </p:tnLst>
  </p:timing>
</p:sld>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5024</TotalTime>
  <Words>1463</Words>
  <Application>Microsoft Office PowerPoint</Application>
  <PresentationFormat>On-screen Show (4:3)</PresentationFormat>
  <Paragraphs>264</Paragraphs>
  <Slides>41</Slides>
  <Notes>13</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52" baseType="lpstr">
      <vt:lpstr>Times New Roman</vt:lpstr>
      <vt:lpstr>Wingdings</vt:lpstr>
      <vt:lpstr>Book Antiqua</vt:lpstr>
      <vt:lpstr>Arial</vt:lpstr>
      <vt:lpstr>Tahoma</vt:lpstr>
      <vt:lpstr>Lucida Sans</vt:lpstr>
      <vt:lpstr>Helvetica</vt:lpstr>
      <vt:lpstr>Straight Edge</vt:lpstr>
      <vt:lpstr>Microsoft Excel Worksheet</vt:lpstr>
      <vt:lpstr>Microsoft Clip Gallery</vt:lpstr>
      <vt:lpstr>Microsoft ClipArt Gallery</vt:lpstr>
      <vt:lpstr>PowerPoint Presentation</vt:lpstr>
      <vt:lpstr>Chapter One</vt:lpstr>
      <vt:lpstr>Differences Between Managerial and Financial Accounting</vt:lpstr>
      <vt:lpstr>Differences Between Managerial and Financial Accounting</vt:lpstr>
      <vt:lpstr>Product Costing</vt:lpstr>
      <vt:lpstr>Product Costs in Manufacturing Companies</vt:lpstr>
      <vt:lpstr>Direct Material</vt:lpstr>
      <vt:lpstr>Direct Labor</vt:lpstr>
      <vt:lpstr>PowerPoint Presentation</vt:lpstr>
      <vt:lpstr>Average Cost per Unit</vt:lpstr>
      <vt:lpstr>Costs Can Be Assets or Expenses</vt:lpstr>
      <vt:lpstr>Flow of Material Costs</vt:lpstr>
      <vt:lpstr>Flow of Labor Costs</vt:lpstr>
      <vt:lpstr>Flow of Depreciation Charges</vt:lpstr>
      <vt:lpstr>Total Product Cost</vt:lpstr>
      <vt:lpstr>Overhead Costs - A Closer Look</vt:lpstr>
      <vt:lpstr>Manufacturing Overhead</vt:lpstr>
      <vt:lpstr>Manufacturing Overhead</vt:lpstr>
      <vt:lpstr>Manufacturing Overhead</vt:lpstr>
      <vt:lpstr>Overhead Costs - A Closer Look</vt:lpstr>
      <vt:lpstr>Cost Allocation</vt:lpstr>
      <vt:lpstr>Manufacturing Product Cost Summary</vt:lpstr>
      <vt:lpstr>Importance of Cost Classification</vt:lpstr>
      <vt:lpstr>Importance of Cost Classification</vt:lpstr>
      <vt:lpstr>Ethical Considerations</vt:lpstr>
      <vt:lpstr>Standards of Ethical Conduct for Management Accountants</vt:lpstr>
      <vt:lpstr>Standards of Ethical Conduct for Management Accountants</vt:lpstr>
      <vt:lpstr>Standards of Ethical Conduct for Management Accountants</vt:lpstr>
      <vt:lpstr>Standards of Ethical Conduct for Management Accountants</vt:lpstr>
      <vt:lpstr>Standards of Ethical Conduct for Management Accountants</vt:lpstr>
      <vt:lpstr>Standards of Ethical Conduct for Management Accountants</vt:lpstr>
      <vt:lpstr>Upstream and Downstream Costs</vt:lpstr>
      <vt:lpstr>Total Quality Management (TQM)</vt:lpstr>
      <vt:lpstr>Activity-Based Management and Value-Added Assessment</vt:lpstr>
      <vt:lpstr>Activity-Based Management</vt:lpstr>
      <vt:lpstr>The Value Chain</vt:lpstr>
      <vt:lpstr>Just-in-Time</vt:lpstr>
      <vt:lpstr>Just-in-Time (JIT) Inventory</vt:lpstr>
      <vt:lpstr>Just-in-Time (JIT) Inventory</vt:lpstr>
      <vt:lpstr>Just-in-Time (JIT) Inventory</vt:lpstr>
      <vt:lpstr>End of Chapter 1</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Bullet Chart</dc:title>
  <dc:creator>Jon Booker</dc:creator>
  <cp:lastModifiedBy>student</cp:lastModifiedBy>
  <cp:revision>63</cp:revision>
  <cp:lastPrinted>1999-02-26T13:45:40Z</cp:lastPrinted>
  <dcterms:created xsi:type="dcterms:W3CDTF">1999-02-10T17:21:48Z</dcterms:created>
  <dcterms:modified xsi:type="dcterms:W3CDTF">2013-06-19T23:06:10Z</dcterms:modified>
</cp:coreProperties>
</file>